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324" r:id="rId2"/>
    <p:sldId id="317" r:id="rId3"/>
    <p:sldId id="318" r:id="rId4"/>
    <p:sldId id="319" r:id="rId5"/>
    <p:sldId id="320" r:id="rId6"/>
    <p:sldId id="321" r:id="rId7"/>
    <p:sldId id="322" r:id="rId8"/>
    <p:sldId id="323" r:id="rId9"/>
  </p:sldIdLst>
  <p:sldSz cx="12192000" cy="6858000"/>
  <p:notesSz cx="6797675" cy="9929813"/>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164A"/>
    <a:srgbClr val="FF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9" d="100"/>
          <a:sy n="69" d="100"/>
        </p:scale>
        <p:origin x="738"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99586B12-20DB-48AC-BF5E-1015642F48A6}" type="datetimeFigureOut">
              <a:rPr lang="tr-TR" smtClean="0"/>
              <a:t>28.10.2020</a:t>
            </a:fld>
            <a:endParaRPr lang="tr-TR"/>
          </a:p>
        </p:txBody>
      </p:sp>
      <p:sp>
        <p:nvSpPr>
          <p:cNvPr id="4" name="Slayt Görüntüsü Yer Tutucusu 3"/>
          <p:cNvSpPr>
            <a:spLocks noGrp="1" noRot="1" noChangeAspect="1"/>
          </p:cNvSpPr>
          <p:nvPr>
            <p:ph type="sldImg" idx="2"/>
          </p:nvPr>
        </p:nvSpPr>
        <p:spPr>
          <a:xfrm>
            <a:off x="420688" y="1241425"/>
            <a:ext cx="5956300" cy="3351213"/>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8F9C2BA7-6476-44CD-951A-610E96843D53}" type="slidenum">
              <a:rPr lang="tr-TR" smtClean="0"/>
              <a:t>‹#›</a:t>
            </a:fld>
            <a:endParaRPr lang="tr-TR"/>
          </a:p>
        </p:txBody>
      </p:sp>
    </p:spTree>
    <p:extLst>
      <p:ext uri="{BB962C8B-B14F-4D97-AF65-F5344CB8AC3E}">
        <p14:creationId xmlns:p14="http://schemas.microsoft.com/office/powerpoint/2010/main" val="15907942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a:xfrm>
            <a:off x="104775" y="742950"/>
            <a:ext cx="6611938" cy="3719513"/>
          </a:xfrm>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12BEB930-CE36-4D1F-BC58-F661449DF2A8}" type="slidenum">
              <a:rPr kumimoji="0" lang="tr-T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82" rtl="0" eaLnBrk="1" fontAlgn="auto" latinLnBrk="0" hangingPunct="1">
                <a:lnSpc>
                  <a:spcPct val="100000"/>
                </a:lnSpc>
                <a:spcBef>
                  <a:spcPts val="0"/>
                </a:spcBef>
                <a:spcAft>
                  <a:spcPts val="0"/>
                </a:spcAft>
                <a:buClrTx/>
                <a:buSzTx/>
                <a:buFontTx/>
                <a:buNone/>
                <a:tabLst/>
                <a:defRPr/>
              </a:pPr>
              <a:t>1</a:t>
            </a:fld>
            <a:endParaRPr kumimoji="0" lang="tr-T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532300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fld id="{526DB62F-05CB-4144-9E5B-F180F4D6FB29}" type="datetimeFigureOut">
              <a:rPr lang="tr-TR" smtClean="0"/>
              <a:t>28.10.2020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8F70216-B9E4-4F68-ACEF-439C5DD586B1}" type="slidenum">
              <a:rPr lang="tr-TR" smtClean="0"/>
              <a:t>‹#›</a:t>
            </a:fld>
            <a:endParaRPr lang="tr-TR"/>
          </a:p>
        </p:txBody>
      </p:sp>
    </p:spTree>
    <p:extLst>
      <p:ext uri="{BB962C8B-B14F-4D97-AF65-F5344CB8AC3E}">
        <p14:creationId xmlns:p14="http://schemas.microsoft.com/office/powerpoint/2010/main" val="29507245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526DB62F-05CB-4144-9E5B-F180F4D6FB29}" type="datetimeFigureOut">
              <a:rPr lang="tr-TR" smtClean="0"/>
              <a:t>28.10.2020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8F70216-B9E4-4F68-ACEF-439C5DD586B1}" type="slidenum">
              <a:rPr lang="tr-TR" smtClean="0"/>
              <a:t>‹#›</a:t>
            </a:fld>
            <a:endParaRPr lang="tr-TR"/>
          </a:p>
        </p:txBody>
      </p:sp>
    </p:spTree>
    <p:extLst>
      <p:ext uri="{BB962C8B-B14F-4D97-AF65-F5344CB8AC3E}">
        <p14:creationId xmlns:p14="http://schemas.microsoft.com/office/powerpoint/2010/main" val="34010700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526DB62F-05CB-4144-9E5B-F180F4D6FB29}" type="datetimeFigureOut">
              <a:rPr lang="tr-TR" smtClean="0"/>
              <a:t>28.10.2020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8F70216-B9E4-4F68-ACEF-439C5DD586B1}" type="slidenum">
              <a:rPr lang="tr-TR" smtClean="0"/>
              <a:t>‹#›</a:t>
            </a:fld>
            <a:endParaRPr lang="tr-TR"/>
          </a:p>
        </p:txBody>
      </p:sp>
    </p:spTree>
    <p:extLst>
      <p:ext uri="{BB962C8B-B14F-4D97-AF65-F5344CB8AC3E}">
        <p14:creationId xmlns:p14="http://schemas.microsoft.com/office/powerpoint/2010/main" val="3149115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526DB62F-05CB-4144-9E5B-F180F4D6FB29}" type="datetimeFigureOut">
              <a:rPr lang="tr-TR" smtClean="0"/>
              <a:t>28.10.2020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8F70216-B9E4-4F68-ACEF-439C5DD586B1}" type="slidenum">
              <a:rPr lang="tr-TR" smtClean="0"/>
              <a:t>‹#›</a:t>
            </a:fld>
            <a:endParaRPr lang="tr-TR"/>
          </a:p>
        </p:txBody>
      </p:sp>
    </p:spTree>
    <p:extLst>
      <p:ext uri="{BB962C8B-B14F-4D97-AF65-F5344CB8AC3E}">
        <p14:creationId xmlns:p14="http://schemas.microsoft.com/office/powerpoint/2010/main" val="2340048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fld id="{526DB62F-05CB-4144-9E5B-F180F4D6FB29}" type="datetimeFigureOut">
              <a:rPr lang="tr-TR" smtClean="0"/>
              <a:t>28.10.2020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8F70216-B9E4-4F68-ACEF-439C5DD586B1}" type="slidenum">
              <a:rPr lang="tr-TR" smtClean="0"/>
              <a:t>‹#›</a:t>
            </a:fld>
            <a:endParaRPr lang="tr-TR"/>
          </a:p>
        </p:txBody>
      </p:sp>
    </p:spTree>
    <p:extLst>
      <p:ext uri="{BB962C8B-B14F-4D97-AF65-F5344CB8AC3E}">
        <p14:creationId xmlns:p14="http://schemas.microsoft.com/office/powerpoint/2010/main" val="5809179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526DB62F-05CB-4144-9E5B-F180F4D6FB29}" type="datetimeFigureOut">
              <a:rPr lang="tr-TR" smtClean="0"/>
              <a:t>28.10.2020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E8F70216-B9E4-4F68-ACEF-439C5DD586B1}" type="slidenum">
              <a:rPr lang="tr-TR" smtClean="0"/>
              <a:t>‹#›</a:t>
            </a:fld>
            <a:endParaRPr lang="tr-TR"/>
          </a:p>
        </p:txBody>
      </p:sp>
    </p:spTree>
    <p:extLst>
      <p:ext uri="{BB962C8B-B14F-4D97-AF65-F5344CB8AC3E}">
        <p14:creationId xmlns:p14="http://schemas.microsoft.com/office/powerpoint/2010/main" val="13806003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526DB62F-05CB-4144-9E5B-F180F4D6FB29}" type="datetimeFigureOut">
              <a:rPr lang="tr-TR" smtClean="0"/>
              <a:t>28.10.2020</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E8F70216-B9E4-4F68-ACEF-439C5DD586B1}" type="slidenum">
              <a:rPr lang="tr-TR" smtClean="0"/>
              <a:t>‹#›</a:t>
            </a:fld>
            <a:endParaRPr lang="tr-TR"/>
          </a:p>
        </p:txBody>
      </p:sp>
    </p:spTree>
    <p:extLst>
      <p:ext uri="{BB962C8B-B14F-4D97-AF65-F5344CB8AC3E}">
        <p14:creationId xmlns:p14="http://schemas.microsoft.com/office/powerpoint/2010/main" val="3837275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526DB62F-05CB-4144-9E5B-F180F4D6FB29}" type="datetimeFigureOut">
              <a:rPr lang="tr-TR" smtClean="0"/>
              <a:t>28.10.2020</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E8F70216-B9E4-4F68-ACEF-439C5DD586B1}" type="slidenum">
              <a:rPr lang="tr-TR" smtClean="0"/>
              <a:t>‹#›</a:t>
            </a:fld>
            <a:endParaRPr lang="tr-TR"/>
          </a:p>
        </p:txBody>
      </p:sp>
    </p:spTree>
    <p:extLst>
      <p:ext uri="{BB962C8B-B14F-4D97-AF65-F5344CB8AC3E}">
        <p14:creationId xmlns:p14="http://schemas.microsoft.com/office/powerpoint/2010/main" val="17841910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526DB62F-05CB-4144-9E5B-F180F4D6FB29}" type="datetimeFigureOut">
              <a:rPr lang="tr-TR" smtClean="0"/>
              <a:t>28.10.2020</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E8F70216-B9E4-4F68-ACEF-439C5DD586B1}" type="slidenum">
              <a:rPr lang="tr-TR" smtClean="0"/>
              <a:t>‹#›</a:t>
            </a:fld>
            <a:endParaRPr lang="tr-TR"/>
          </a:p>
        </p:txBody>
      </p:sp>
    </p:spTree>
    <p:extLst>
      <p:ext uri="{BB962C8B-B14F-4D97-AF65-F5344CB8AC3E}">
        <p14:creationId xmlns:p14="http://schemas.microsoft.com/office/powerpoint/2010/main" val="18583255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526DB62F-05CB-4144-9E5B-F180F4D6FB29}" type="datetimeFigureOut">
              <a:rPr lang="tr-TR" smtClean="0"/>
              <a:t>28.10.2020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E8F70216-B9E4-4F68-ACEF-439C5DD586B1}" type="slidenum">
              <a:rPr lang="tr-TR" smtClean="0"/>
              <a:t>‹#›</a:t>
            </a:fld>
            <a:endParaRPr lang="tr-TR"/>
          </a:p>
        </p:txBody>
      </p:sp>
    </p:spTree>
    <p:extLst>
      <p:ext uri="{BB962C8B-B14F-4D97-AF65-F5344CB8AC3E}">
        <p14:creationId xmlns:p14="http://schemas.microsoft.com/office/powerpoint/2010/main" val="1226639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526DB62F-05CB-4144-9E5B-F180F4D6FB29}" type="datetimeFigureOut">
              <a:rPr lang="tr-TR" smtClean="0"/>
              <a:t>28.10.2020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E8F70216-B9E4-4F68-ACEF-439C5DD586B1}" type="slidenum">
              <a:rPr lang="tr-TR" smtClean="0"/>
              <a:t>‹#›</a:t>
            </a:fld>
            <a:endParaRPr lang="tr-TR"/>
          </a:p>
        </p:txBody>
      </p:sp>
    </p:spTree>
    <p:extLst>
      <p:ext uri="{BB962C8B-B14F-4D97-AF65-F5344CB8AC3E}">
        <p14:creationId xmlns:p14="http://schemas.microsoft.com/office/powerpoint/2010/main" val="24809728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6DB62F-05CB-4144-9E5B-F180F4D6FB29}" type="datetimeFigureOut">
              <a:rPr lang="tr-TR" smtClean="0"/>
              <a:t>28.10.2020</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F70216-B9E4-4F68-ACEF-439C5DD586B1}" type="slidenum">
              <a:rPr lang="tr-TR" smtClean="0"/>
              <a:t>‹#›</a:t>
            </a:fld>
            <a:endParaRPr lang="tr-TR"/>
          </a:p>
        </p:txBody>
      </p:sp>
    </p:spTree>
    <p:extLst>
      <p:ext uri="{BB962C8B-B14F-4D97-AF65-F5344CB8AC3E}">
        <p14:creationId xmlns:p14="http://schemas.microsoft.com/office/powerpoint/2010/main" val="32652407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 Box 10"/>
          <p:cNvSpPr txBox="1">
            <a:spLocks noChangeArrowheads="1"/>
          </p:cNvSpPr>
          <p:nvPr/>
        </p:nvSpPr>
        <p:spPr bwMode="auto">
          <a:xfrm>
            <a:off x="1" y="1039183"/>
            <a:ext cx="12175964" cy="778424"/>
          </a:xfrm>
          <a:prstGeom prst="rect">
            <a:avLst/>
          </a:prstGeom>
          <a:ln w="12700" cap="flat" cmpd="dbl">
            <a:noFill/>
            <a:round/>
          </a:ln>
          <a:extLst/>
        </p:spPr>
        <p:style>
          <a:lnRef idx="2">
            <a:schemeClr val="accent6"/>
          </a:lnRef>
          <a:fillRef idx="1">
            <a:schemeClr val="lt1"/>
          </a:fillRef>
          <a:effectRef idx="0">
            <a:schemeClr val="accent6"/>
          </a:effectRef>
          <a:fontRef idx="minor">
            <a:schemeClr val="dk1"/>
          </a:fontRef>
        </p:style>
        <p:txBody>
          <a:bodyPr wrap="square" lIns="191976" tIns="60296" rIns="120591" bIns="60296">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defTabSz="904875" eaLnBrk="0" hangingPunct="0">
              <a:defRPr sz="1600">
                <a:solidFill>
                  <a:schemeClr val="bg1"/>
                </a:solidFill>
                <a:latin typeface="Tahoma" pitchFamily="34" charset="0"/>
              </a:defRPr>
            </a:lvl1pPr>
            <a:lvl2pPr marL="735013" indent="-282575" defTabSz="904875" eaLnBrk="0" hangingPunct="0">
              <a:defRPr sz="1600">
                <a:solidFill>
                  <a:schemeClr val="bg1"/>
                </a:solidFill>
                <a:latin typeface="Tahoma" pitchFamily="34" charset="0"/>
              </a:defRPr>
            </a:lvl2pPr>
            <a:lvl3pPr marL="1131888" indent="-227013" defTabSz="904875" eaLnBrk="0" hangingPunct="0">
              <a:defRPr sz="1600">
                <a:solidFill>
                  <a:schemeClr val="bg1"/>
                </a:solidFill>
                <a:latin typeface="Tahoma" pitchFamily="34" charset="0"/>
              </a:defRPr>
            </a:lvl3pPr>
            <a:lvl4pPr marL="1581150" indent="-223838" defTabSz="904875" eaLnBrk="0" hangingPunct="0">
              <a:defRPr sz="1600">
                <a:solidFill>
                  <a:schemeClr val="bg1"/>
                </a:solidFill>
                <a:latin typeface="Tahoma" pitchFamily="34" charset="0"/>
              </a:defRPr>
            </a:lvl4pPr>
            <a:lvl5pPr marL="2035175" indent="-225425" defTabSz="904875" eaLnBrk="0" hangingPunct="0">
              <a:defRPr sz="1600">
                <a:solidFill>
                  <a:schemeClr val="bg1"/>
                </a:solidFill>
                <a:latin typeface="Tahoma" pitchFamily="34" charset="0"/>
              </a:defRPr>
            </a:lvl5pPr>
            <a:lvl6pPr marL="2492375" indent="-225425" defTabSz="904875" eaLnBrk="0" fontAlgn="base" hangingPunct="0">
              <a:spcBef>
                <a:spcPct val="0"/>
              </a:spcBef>
              <a:spcAft>
                <a:spcPct val="0"/>
              </a:spcAft>
              <a:defRPr sz="1600">
                <a:solidFill>
                  <a:schemeClr val="bg1"/>
                </a:solidFill>
                <a:latin typeface="Tahoma" pitchFamily="34" charset="0"/>
              </a:defRPr>
            </a:lvl6pPr>
            <a:lvl7pPr marL="2949575" indent="-225425" defTabSz="904875" eaLnBrk="0" fontAlgn="base" hangingPunct="0">
              <a:spcBef>
                <a:spcPct val="0"/>
              </a:spcBef>
              <a:spcAft>
                <a:spcPct val="0"/>
              </a:spcAft>
              <a:defRPr sz="1600">
                <a:solidFill>
                  <a:schemeClr val="bg1"/>
                </a:solidFill>
                <a:latin typeface="Tahoma" pitchFamily="34" charset="0"/>
              </a:defRPr>
            </a:lvl7pPr>
            <a:lvl8pPr marL="3406775" indent="-225425" defTabSz="904875" eaLnBrk="0" fontAlgn="base" hangingPunct="0">
              <a:spcBef>
                <a:spcPct val="0"/>
              </a:spcBef>
              <a:spcAft>
                <a:spcPct val="0"/>
              </a:spcAft>
              <a:defRPr sz="1600">
                <a:solidFill>
                  <a:schemeClr val="bg1"/>
                </a:solidFill>
                <a:latin typeface="Tahoma" pitchFamily="34" charset="0"/>
              </a:defRPr>
            </a:lvl8pPr>
            <a:lvl9pPr marL="3863975" indent="-225425" defTabSz="904875" eaLnBrk="0" fontAlgn="base" hangingPunct="0">
              <a:spcBef>
                <a:spcPct val="0"/>
              </a:spcBef>
              <a:spcAft>
                <a:spcPct val="0"/>
              </a:spcAft>
              <a:defRPr sz="1600">
                <a:solidFill>
                  <a:schemeClr val="bg1"/>
                </a:solidFill>
                <a:latin typeface="Tahoma" pitchFamily="34" charset="0"/>
              </a:defRPr>
            </a:lvl9pPr>
          </a:lstStyle>
          <a:p>
            <a:pPr algn="ctr" defTabSz="1206470" eaLnBrk="1" hangingPunct="1">
              <a:defRPr/>
            </a:pPr>
            <a:r>
              <a:rPr lang="tr-TR" sz="4267" spc="67" dirty="0">
                <a:ln w="12700">
                  <a:solidFill>
                    <a:srgbClr val="6A0C0C"/>
                  </a:solidFill>
                </a:ln>
                <a:solidFill>
                  <a:srgbClr val="7030A0"/>
                </a:solidFill>
                <a:effectLst>
                  <a:outerShdw blurRad="38100" dist="38100" dir="2700000" algn="tl">
                    <a:srgbClr val="000000">
                      <a:alpha val="43137"/>
                    </a:srgbClr>
                  </a:outerShdw>
                </a:effectLst>
                <a:latin typeface="Arial Black" panose="020B0A04020102020204" pitchFamily="34" charset="0"/>
              </a:rPr>
              <a:t>SAYIN BAKANIMIZ</a:t>
            </a:r>
          </a:p>
        </p:txBody>
      </p:sp>
      <p:sp>
        <p:nvSpPr>
          <p:cNvPr id="2" name="Metin kutusu 1"/>
          <p:cNvSpPr txBox="1"/>
          <p:nvPr/>
        </p:nvSpPr>
        <p:spPr>
          <a:xfrm>
            <a:off x="10992545" y="6406602"/>
            <a:ext cx="1183420" cy="379656"/>
          </a:xfrm>
          <a:prstGeom prst="rect">
            <a:avLst/>
          </a:prstGeom>
          <a:noFill/>
        </p:spPr>
        <p:txBody>
          <a:bodyPr wrap="square" rtlCol="0">
            <a:spAutoFit/>
          </a:bodyPr>
          <a:lstStyle/>
          <a:p>
            <a:pPr defTabSz="1219012">
              <a:defRPr/>
            </a:pPr>
            <a:r>
              <a:rPr lang="tr-TR" sz="1867" b="1" dirty="0">
                <a:solidFill>
                  <a:prstClr val="white"/>
                </a:solidFill>
                <a:latin typeface="Calibri"/>
              </a:rPr>
              <a:t>70 Slayt</a:t>
            </a: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1981"/>
            <a:ext cx="1679509" cy="1499464"/>
          </a:xfrm>
          <a:prstGeom prst="rect">
            <a:avLst/>
          </a:prstGeom>
        </p:spPr>
      </p:pic>
      <p:pic>
        <p:nvPicPr>
          <p:cNvPr id="5" name="Resim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9" y="1829526"/>
            <a:ext cx="12175964" cy="3716565"/>
          </a:xfrm>
          <a:prstGeom prst="rect">
            <a:avLst/>
          </a:prstGeom>
          <a:ln w="12700">
            <a:solidFill>
              <a:srgbClr val="6C00A2"/>
            </a:solidFill>
          </a:ln>
        </p:spPr>
      </p:pic>
      <p:sp>
        <p:nvSpPr>
          <p:cNvPr id="14" name="Text Box 10"/>
          <p:cNvSpPr txBox="1">
            <a:spLocks noChangeArrowheads="1"/>
          </p:cNvSpPr>
          <p:nvPr/>
        </p:nvSpPr>
        <p:spPr bwMode="auto">
          <a:xfrm>
            <a:off x="0" y="5751346"/>
            <a:ext cx="12192000" cy="450001"/>
          </a:xfrm>
          <a:prstGeom prst="rect">
            <a:avLst/>
          </a:prstGeom>
          <a:ln w="12700" cap="flat" cmpd="dbl">
            <a:solidFill>
              <a:srgbClr val="7030A0"/>
            </a:solidFill>
            <a:round/>
          </a:ln>
          <a:extLst/>
        </p:spPr>
        <p:style>
          <a:lnRef idx="2">
            <a:schemeClr val="accent6"/>
          </a:lnRef>
          <a:fillRef idx="1">
            <a:schemeClr val="lt1"/>
          </a:fillRef>
          <a:effectRef idx="0">
            <a:schemeClr val="accent6"/>
          </a:effectRef>
          <a:fontRef idx="minor">
            <a:schemeClr val="dk1"/>
          </a:fontRef>
        </p:style>
        <p:txBody>
          <a:bodyPr wrap="square" lIns="191976" tIns="60296" rIns="120591" bIns="60296">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defTabSz="904875" eaLnBrk="0" hangingPunct="0">
              <a:defRPr sz="1600">
                <a:solidFill>
                  <a:schemeClr val="bg1"/>
                </a:solidFill>
                <a:latin typeface="Tahoma" pitchFamily="34" charset="0"/>
              </a:defRPr>
            </a:lvl1pPr>
            <a:lvl2pPr marL="735013" indent="-282575" defTabSz="904875" eaLnBrk="0" hangingPunct="0">
              <a:defRPr sz="1600">
                <a:solidFill>
                  <a:schemeClr val="bg1"/>
                </a:solidFill>
                <a:latin typeface="Tahoma" pitchFamily="34" charset="0"/>
              </a:defRPr>
            </a:lvl2pPr>
            <a:lvl3pPr marL="1131888" indent="-227013" defTabSz="904875" eaLnBrk="0" hangingPunct="0">
              <a:defRPr sz="1600">
                <a:solidFill>
                  <a:schemeClr val="bg1"/>
                </a:solidFill>
                <a:latin typeface="Tahoma" pitchFamily="34" charset="0"/>
              </a:defRPr>
            </a:lvl3pPr>
            <a:lvl4pPr marL="1581150" indent="-223838" defTabSz="904875" eaLnBrk="0" hangingPunct="0">
              <a:defRPr sz="1600">
                <a:solidFill>
                  <a:schemeClr val="bg1"/>
                </a:solidFill>
                <a:latin typeface="Tahoma" pitchFamily="34" charset="0"/>
              </a:defRPr>
            </a:lvl4pPr>
            <a:lvl5pPr marL="2035175" indent="-225425" defTabSz="904875" eaLnBrk="0" hangingPunct="0">
              <a:defRPr sz="1600">
                <a:solidFill>
                  <a:schemeClr val="bg1"/>
                </a:solidFill>
                <a:latin typeface="Tahoma" pitchFamily="34" charset="0"/>
              </a:defRPr>
            </a:lvl5pPr>
            <a:lvl6pPr marL="2492375" indent="-225425" defTabSz="904875" eaLnBrk="0" fontAlgn="base" hangingPunct="0">
              <a:spcBef>
                <a:spcPct val="0"/>
              </a:spcBef>
              <a:spcAft>
                <a:spcPct val="0"/>
              </a:spcAft>
              <a:defRPr sz="1600">
                <a:solidFill>
                  <a:schemeClr val="bg1"/>
                </a:solidFill>
                <a:latin typeface="Tahoma" pitchFamily="34" charset="0"/>
              </a:defRPr>
            </a:lvl6pPr>
            <a:lvl7pPr marL="2949575" indent="-225425" defTabSz="904875" eaLnBrk="0" fontAlgn="base" hangingPunct="0">
              <a:spcBef>
                <a:spcPct val="0"/>
              </a:spcBef>
              <a:spcAft>
                <a:spcPct val="0"/>
              </a:spcAft>
              <a:defRPr sz="1600">
                <a:solidFill>
                  <a:schemeClr val="bg1"/>
                </a:solidFill>
                <a:latin typeface="Tahoma" pitchFamily="34" charset="0"/>
              </a:defRPr>
            </a:lvl7pPr>
            <a:lvl8pPr marL="3406775" indent="-225425" defTabSz="904875" eaLnBrk="0" fontAlgn="base" hangingPunct="0">
              <a:spcBef>
                <a:spcPct val="0"/>
              </a:spcBef>
              <a:spcAft>
                <a:spcPct val="0"/>
              </a:spcAft>
              <a:defRPr sz="1600">
                <a:solidFill>
                  <a:schemeClr val="bg1"/>
                </a:solidFill>
                <a:latin typeface="Tahoma" pitchFamily="34" charset="0"/>
              </a:defRPr>
            </a:lvl8pPr>
            <a:lvl9pPr marL="3863975" indent="-225425" defTabSz="904875" eaLnBrk="0" fontAlgn="base" hangingPunct="0">
              <a:spcBef>
                <a:spcPct val="0"/>
              </a:spcBef>
              <a:spcAft>
                <a:spcPct val="0"/>
              </a:spcAft>
              <a:defRPr sz="1600">
                <a:solidFill>
                  <a:schemeClr val="bg1"/>
                </a:solidFill>
                <a:latin typeface="Tahoma" pitchFamily="34" charset="0"/>
              </a:defRPr>
            </a:lvl9pPr>
          </a:lstStyle>
          <a:p>
            <a:pPr algn="ctr" defTabSz="1206470" eaLnBrk="1" hangingPunct="1">
              <a:defRPr/>
            </a:pPr>
            <a:endParaRPr lang="tr-TR" sz="2133" spc="67" dirty="0">
              <a:ln w="12700">
                <a:solidFill>
                  <a:srgbClr val="6C00A2"/>
                </a:solidFill>
              </a:ln>
              <a:solidFill>
                <a:srgbClr val="7030A0"/>
              </a:solidFill>
              <a:effectLst>
                <a:outerShdw blurRad="38100" dist="38100" dir="2700000" algn="tl">
                  <a:srgbClr val="000000">
                    <a:alpha val="43137"/>
                  </a:srgbClr>
                </a:outerShdw>
              </a:effectLst>
              <a:latin typeface="Arial Black" panose="020B0A04020102020204" pitchFamily="34" charset="0"/>
            </a:endParaRPr>
          </a:p>
        </p:txBody>
      </p:sp>
      <p:sp>
        <p:nvSpPr>
          <p:cNvPr id="6" name="Dikdörtgen 5"/>
          <p:cNvSpPr/>
          <p:nvPr/>
        </p:nvSpPr>
        <p:spPr>
          <a:xfrm>
            <a:off x="10512491" y="-17975"/>
            <a:ext cx="1679509" cy="15054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400"/>
          </a:p>
        </p:txBody>
      </p:sp>
      <p:pic>
        <p:nvPicPr>
          <p:cNvPr id="24" name="Picture 2" descr="G:\orduvaliligilogo copy.png"/>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520016" y="-32955"/>
            <a:ext cx="1680000" cy="1497600"/>
          </a:xfrm>
          <a:prstGeom prst="rect">
            <a:avLst/>
          </a:prstGeom>
          <a:noFill/>
          <a:extLst>
            <a:ext uri="{909E8E84-426E-40DD-AFC4-6F175D3DCCD1}">
              <a14:hiddenFill xmlns:a14="http://schemas.microsoft.com/office/drawing/2010/main">
                <a:solidFill>
                  <a:srgbClr val="FFFFFF"/>
                </a:solidFill>
              </a14:hiddenFill>
            </a:ext>
          </a:extLst>
        </p:spPr>
      </p:pic>
      <p:pic>
        <p:nvPicPr>
          <p:cNvPr id="3" name="Resim 2"/>
          <p:cNvPicPr>
            <a:picLocks noChangeAspect="1"/>
          </p:cNvPicPr>
          <p:nvPr/>
        </p:nvPicPr>
        <p:blipFill>
          <a:blip r:embed="rId6"/>
          <a:stretch>
            <a:fillRect/>
          </a:stretch>
        </p:blipFill>
        <p:spPr>
          <a:xfrm>
            <a:off x="8019" y="5558010"/>
            <a:ext cx="12167946" cy="1299991"/>
          </a:xfrm>
          <a:prstGeom prst="rect">
            <a:avLst/>
          </a:prstGeom>
        </p:spPr>
      </p:pic>
    </p:spTree>
    <p:extLst>
      <p:ext uri="{BB962C8B-B14F-4D97-AF65-F5344CB8AC3E}">
        <p14:creationId xmlns:p14="http://schemas.microsoft.com/office/powerpoint/2010/main" val="36409937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etin kutusu 8"/>
          <p:cNvSpPr txBox="1"/>
          <p:nvPr/>
        </p:nvSpPr>
        <p:spPr>
          <a:xfrm>
            <a:off x="0" y="6548173"/>
            <a:ext cx="12192000" cy="379656"/>
          </a:xfrm>
          <a:prstGeom prst="rect">
            <a:avLst/>
          </a:prstGeom>
          <a:solidFill>
            <a:srgbClr val="7030A0"/>
          </a:solidFill>
        </p:spPr>
        <p:txBody>
          <a:bodyPr wrap="square" rtlCol="0" anchor="ctr">
            <a:spAutoFit/>
          </a:bodyPr>
          <a:lstStyle/>
          <a:p>
            <a:pPr algn="r" fontAlgn="base">
              <a:spcBef>
                <a:spcPct val="0"/>
              </a:spcBef>
              <a:spcAft>
                <a:spcPct val="0"/>
              </a:spcAft>
            </a:pPr>
            <a:r>
              <a:rPr lang="tr-TR" sz="1867" b="1" dirty="0">
                <a:solidFill>
                  <a:prstClr val="white"/>
                </a:solidFill>
                <a:cs typeface="Arial" charset="0"/>
              </a:rPr>
              <a:t>49</a:t>
            </a:r>
          </a:p>
        </p:txBody>
      </p:sp>
      <p:sp>
        <p:nvSpPr>
          <p:cNvPr id="3" name="Dikdörtgen 2"/>
          <p:cNvSpPr/>
          <p:nvPr/>
        </p:nvSpPr>
        <p:spPr>
          <a:xfrm>
            <a:off x="134849" y="1112793"/>
            <a:ext cx="6000851" cy="5133713"/>
          </a:xfrm>
          <a:prstGeom prst="rect">
            <a:avLst/>
          </a:prstGeom>
          <a:solidFill>
            <a:schemeClr val="accent2">
              <a:lumMod val="40000"/>
              <a:lumOff val="60000"/>
              <a:alpha val="39000"/>
            </a:schemeClr>
          </a:solidFill>
          <a:ln w="12700">
            <a:solidFill>
              <a:srgbClr val="7030A0"/>
            </a:solidFill>
          </a:ln>
        </p:spPr>
        <p:txBody>
          <a:bodyPr wrap="square">
            <a:spAutoFit/>
          </a:bodyPr>
          <a:lstStyle/>
          <a:p>
            <a:pPr algn="just">
              <a:lnSpc>
                <a:spcPct val="130000"/>
              </a:lnSpc>
            </a:pPr>
            <a:r>
              <a:rPr lang="tr-TR" dirty="0"/>
              <a:t>İlimizde    mevcut   OSB’lerin   dolu  olması,  yeni kurulacakların da kamulaştırma ödeneklerinin yetersizliği nedeniyle faaliyete geçirilememesi sonucu istihdam artırıcı önemli yatırımlara uygun arsa üretilememektedir. İlimizde yeni üretim ve istihdam alanlarının oluşturulması amacıyla yatırım programında bulunan 3 adet OSB’den Ünye OSB’nin kamulaştırma işlemleri tamamlanmış olup 2020 yılı içerisinde altyapı ihalesine çıkılacaktır. Diğer 2 OSB’nin ise kamulaştırma çalışmaları hızla devam etmektedir. Ordu 2. OSB için </a:t>
            </a:r>
            <a:r>
              <a:rPr lang="tr-TR" b="1" dirty="0"/>
              <a:t>17.890.587,00</a:t>
            </a:r>
            <a:r>
              <a:rPr lang="tr-TR" sz="1600" b="1" dirty="0"/>
              <a:t> ₺</a:t>
            </a:r>
            <a:r>
              <a:rPr lang="tr-TR" dirty="0"/>
              <a:t> ve Fatsa ilave OSB için </a:t>
            </a:r>
            <a:r>
              <a:rPr lang="tr-TR" b="1" dirty="0"/>
              <a:t>42.646.280 </a:t>
            </a:r>
            <a:r>
              <a:rPr lang="tr-TR" sz="1600" b="1" dirty="0"/>
              <a:t>₺</a:t>
            </a:r>
            <a:r>
              <a:rPr lang="tr-TR" b="1" dirty="0"/>
              <a:t> </a:t>
            </a:r>
            <a:r>
              <a:rPr lang="tr-TR" dirty="0"/>
              <a:t>olmak üzere toplam </a:t>
            </a:r>
            <a:r>
              <a:rPr lang="tr-TR" b="1" dirty="0"/>
              <a:t>60.536.867 </a:t>
            </a:r>
            <a:r>
              <a:rPr lang="tr-TR" sz="1600" b="1" dirty="0"/>
              <a:t>₺</a:t>
            </a:r>
            <a:r>
              <a:rPr lang="tr-TR" b="1" dirty="0"/>
              <a:t> </a:t>
            </a:r>
            <a:r>
              <a:rPr lang="tr-TR" dirty="0"/>
              <a:t>ödeneğe ihtiyacımız bulunmaktadır. OSB çalışmalarının hızlandırılarak bir an önce hizmete açılabilmesi için söz konusu ödeneğin gönderilmesi önem arz etmektedir. </a:t>
            </a:r>
          </a:p>
        </p:txBody>
      </p:sp>
      <p:pic>
        <p:nvPicPr>
          <p:cNvPr id="8" name="Resim 7"/>
          <p:cNvPicPr>
            <a:picLocks/>
          </p:cNvPicPr>
          <p:nvPr/>
        </p:nvPicPr>
        <p:blipFill rotWithShape="1">
          <a:blip r:embed="rId2"/>
          <a:srcRect l="26596" t="15067" r="4916" b="16445"/>
          <a:stretch/>
        </p:blipFill>
        <p:spPr>
          <a:xfrm>
            <a:off x="6192011" y="1101664"/>
            <a:ext cx="5860300" cy="5258293"/>
          </a:xfrm>
          <a:prstGeom prst="rect">
            <a:avLst/>
          </a:prstGeom>
          <a:ln w="12700">
            <a:solidFill>
              <a:srgbClr val="7030A0"/>
            </a:solidFill>
          </a:ln>
        </p:spPr>
      </p:pic>
      <p:grpSp>
        <p:nvGrpSpPr>
          <p:cNvPr id="4" name="Grup 10"/>
          <p:cNvGrpSpPr/>
          <p:nvPr/>
        </p:nvGrpSpPr>
        <p:grpSpPr>
          <a:xfrm>
            <a:off x="0" y="0"/>
            <a:ext cx="12192000" cy="1028733"/>
            <a:chOff x="0" y="0"/>
            <a:chExt cx="9144000" cy="771550"/>
          </a:xfrm>
          <a:solidFill>
            <a:srgbClr val="7030A0"/>
          </a:solidFill>
        </p:grpSpPr>
        <p:sp>
          <p:nvSpPr>
            <p:cNvPr id="5" name="133 Dikdörtgen"/>
            <p:cNvSpPr/>
            <p:nvPr/>
          </p:nvSpPr>
          <p:spPr>
            <a:xfrm>
              <a:off x="0" y="2"/>
              <a:ext cx="9144000" cy="771548"/>
            </a:xfrm>
            <a:prstGeom prst="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2400" b="1" dirty="0">
                <a:solidFill>
                  <a:prstClr val="white"/>
                </a:solidFill>
                <a:latin typeface="Arial Narrow" pitchFamily="34" charset="0"/>
              </a:endParaRPr>
            </a:p>
          </p:txBody>
        </p:sp>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361" y="0"/>
              <a:ext cx="756223" cy="735478"/>
            </a:xfrm>
            <a:prstGeom prst="rect">
              <a:avLst/>
            </a:prstGeom>
            <a:grpFill/>
          </p:spPr>
        </p:pic>
      </p:grpSp>
      <p:sp>
        <p:nvSpPr>
          <p:cNvPr id="2" name="Metin kutusu 1"/>
          <p:cNvSpPr txBox="1"/>
          <p:nvPr/>
        </p:nvSpPr>
        <p:spPr>
          <a:xfrm>
            <a:off x="1945338" y="329702"/>
            <a:ext cx="10246663" cy="369332"/>
          </a:xfrm>
          <a:prstGeom prst="rect">
            <a:avLst/>
          </a:prstGeom>
          <a:noFill/>
        </p:spPr>
        <p:txBody>
          <a:bodyPr wrap="square" rtlCol="0">
            <a:spAutoFit/>
          </a:bodyPr>
          <a:lstStyle/>
          <a:p>
            <a:pPr algn="just" defTabSz="914260">
              <a:defRPr/>
            </a:pPr>
            <a:r>
              <a:rPr lang="tr-TR" b="1" dirty="0">
                <a:solidFill>
                  <a:schemeClr val="bg1"/>
                </a:solidFill>
              </a:rPr>
              <a:t>ORDU 2. OSB, FATSA İLAVE OSB VE ÜNYE OSB İÇİN KAMULAŞTIRMA ÖDENEK İHTİYACININ KARŞILANMASI</a:t>
            </a:r>
          </a:p>
        </p:txBody>
      </p:sp>
    </p:spTree>
    <p:extLst>
      <p:ext uri="{BB962C8B-B14F-4D97-AF65-F5344CB8AC3E}">
        <p14:creationId xmlns:p14="http://schemas.microsoft.com/office/powerpoint/2010/main" val="29018772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267703" y="2512610"/>
            <a:ext cx="5703799" cy="2585323"/>
          </a:xfrm>
          <a:prstGeom prst="rect">
            <a:avLst/>
          </a:prstGeom>
          <a:solidFill>
            <a:schemeClr val="accent2">
              <a:lumMod val="40000"/>
              <a:lumOff val="60000"/>
              <a:alpha val="39000"/>
            </a:schemeClr>
          </a:solidFill>
          <a:ln w="12700">
            <a:solidFill>
              <a:srgbClr val="7030A0"/>
            </a:solidFill>
          </a:ln>
        </p:spPr>
        <p:txBody>
          <a:bodyPr wrap="square">
            <a:spAutoFit/>
          </a:bodyPr>
          <a:lstStyle/>
          <a:p>
            <a:pPr algn="just">
              <a:lnSpc>
                <a:spcPct val="150000"/>
              </a:lnSpc>
            </a:pPr>
            <a:r>
              <a:rPr lang="tr-TR" dirty="0"/>
              <a:t>İlimizde yapımı planlanan </a:t>
            </a:r>
            <a:r>
              <a:rPr lang="tr-TR" b="1" dirty="0"/>
              <a:t>900 Yataklı Şehir Hastanesi </a:t>
            </a:r>
            <a:r>
              <a:rPr lang="tr-TR" dirty="0"/>
              <a:t>21.02.2018 tarih ve 2018/T-1 sayılı Yüksek Planlama Kurulu Kararı ile 2018 yatırım programına alınmıştır. Söz konusu yatırımın proje bedeli </a:t>
            </a:r>
            <a:r>
              <a:rPr lang="tr-TR" b="1" dirty="0"/>
              <a:t>878.620.240</a:t>
            </a:r>
            <a:r>
              <a:rPr lang="tr-TR" sz="1600" b="1" dirty="0"/>
              <a:t> ₺</a:t>
            </a:r>
            <a:r>
              <a:rPr lang="tr-TR" dirty="0"/>
              <a:t> olup hastanenin bir an önce yapılarak faaliyete geçmesi ilimizin öncelikli ihtiyaçları arasındadır.</a:t>
            </a:r>
          </a:p>
        </p:txBody>
      </p:sp>
      <p:grpSp>
        <p:nvGrpSpPr>
          <p:cNvPr id="4" name="Grup 10"/>
          <p:cNvGrpSpPr/>
          <p:nvPr/>
        </p:nvGrpSpPr>
        <p:grpSpPr>
          <a:xfrm>
            <a:off x="0" y="0"/>
            <a:ext cx="12192000" cy="1028733"/>
            <a:chOff x="0" y="0"/>
            <a:chExt cx="9144000" cy="771550"/>
          </a:xfrm>
          <a:solidFill>
            <a:srgbClr val="7030A0"/>
          </a:solidFill>
        </p:grpSpPr>
        <p:sp>
          <p:nvSpPr>
            <p:cNvPr id="5" name="133 Dikdörtgen"/>
            <p:cNvSpPr/>
            <p:nvPr/>
          </p:nvSpPr>
          <p:spPr>
            <a:xfrm>
              <a:off x="0" y="2"/>
              <a:ext cx="9144000" cy="771548"/>
            </a:xfrm>
            <a:prstGeom prst="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2400" b="1" dirty="0">
                <a:solidFill>
                  <a:prstClr val="white"/>
                </a:solidFill>
                <a:latin typeface="Arial Narrow" pitchFamily="34" charset="0"/>
              </a:endParaRPr>
            </a:p>
          </p:txBody>
        </p:sp>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361" y="0"/>
              <a:ext cx="756223" cy="735478"/>
            </a:xfrm>
            <a:prstGeom prst="rect">
              <a:avLst/>
            </a:prstGeom>
            <a:grpFill/>
          </p:spPr>
        </p:pic>
      </p:grpSp>
      <p:sp>
        <p:nvSpPr>
          <p:cNvPr id="7" name="Metin kutusu 6"/>
          <p:cNvSpPr txBox="1"/>
          <p:nvPr/>
        </p:nvSpPr>
        <p:spPr>
          <a:xfrm>
            <a:off x="8304245" y="329703"/>
            <a:ext cx="3717067" cy="461665"/>
          </a:xfrm>
          <a:prstGeom prst="rect">
            <a:avLst/>
          </a:prstGeom>
          <a:noFill/>
        </p:spPr>
        <p:txBody>
          <a:bodyPr wrap="square" rtlCol="0">
            <a:spAutoFit/>
          </a:bodyPr>
          <a:lstStyle/>
          <a:p>
            <a:pPr algn="just" defTabSz="914260">
              <a:defRPr/>
            </a:pPr>
            <a:r>
              <a:rPr lang="tr-TR" sz="2400" b="1" dirty="0">
                <a:solidFill>
                  <a:schemeClr val="bg1"/>
                </a:solidFill>
              </a:rPr>
              <a:t>ORDU ŞEHİR HASTANESİ</a:t>
            </a:r>
          </a:p>
        </p:txBody>
      </p:sp>
      <p:pic>
        <p:nvPicPr>
          <p:cNvPr id="9" name="Resim 8"/>
          <p:cNvPicPr>
            <a:picLocks noChangeAspect="1"/>
          </p:cNvPicPr>
          <p:nvPr/>
        </p:nvPicPr>
        <p:blipFill>
          <a:blip r:embed="rId3"/>
          <a:stretch>
            <a:fillRect/>
          </a:stretch>
        </p:blipFill>
        <p:spPr>
          <a:xfrm>
            <a:off x="6132576" y="1243584"/>
            <a:ext cx="5998464" cy="5047488"/>
          </a:xfrm>
          <a:prstGeom prst="rect">
            <a:avLst/>
          </a:prstGeom>
          <a:ln w="12700">
            <a:solidFill>
              <a:srgbClr val="7030A0"/>
            </a:solidFill>
          </a:ln>
        </p:spPr>
      </p:pic>
      <p:sp>
        <p:nvSpPr>
          <p:cNvPr id="11" name="Metin kutusu 10"/>
          <p:cNvSpPr txBox="1"/>
          <p:nvPr/>
        </p:nvSpPr>
        <p:spPr>
          <a:xfrm>
            <a:off x="0" y="6548173"/>
            <a:ext cx="12192000" cy="379656"/>
          </a:xfrm>
          <a:prstGeom prst="rect">
            <a:avLst/>
          </a:prstGeom>
          <a:solidFill>
            <a:srgbClr val="7030A0"/>
          </a:solidFill>
        </p:spPr>
        <p:txBody>
          <a:bodyPr wrap="square" rtlCol="0" anchor="ctr">
            <a:spAutoFit/>
          </a:bodyPr>
          <a:lstStyle/>
          <a:p>
            <a:pPr algn="r" fontAlgn="base">
              <a:spcBef>
                <a:spcPct val="0"/>
              </a:spcBef>
              <a:spcAft>
                <a:spcPct val="0"/>
              </a:spcAft>
            </a:pPr>
            <a:r>
              <a:rPr lang="tr-TR" sz="1867" b="1" dirty="0">
                <a:solidFill>
                  <a:prstClr val="white"/>
                </a:solidFill>
                <a:cs typeface="Arial" charset="0"/>
              </a:rPr>
              <a:t>50</a:t>
            </a:r>
          </a:p>
        </p:txBody>
      </p:sp>
    </p:spTree>
    <p:extLst>
      <p:ext uri="{BB962C8B-B14F-4D97-AF65-F5344CB8AC3E}">
        <p14:creationId xmlns:p14="http://schemas.microsoft.com/office/powerpoint/2010/main" val="1712119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43340" y="1276426"/>
            <a:ext cx="5678161" cy="5008935"/>
          </a:xfrm>
          <a:prstGeom prst="rect">
            <a:avLst/>
          </a:prstGeom>
          <a:solidFill>
            <a:schemeClr val="accent2">
              <a:lumMod val="40000"/>
              <a:lumOff val="60000"/>
              <a:alpha val="39000"/>
            </a:schemeClr>
          </a:solidFill>
          <a:ln w="12700">
            <a:solidFill>
              <a:srgbClr val="7030A0"/>
            </a:solidFill>
          </a:ln>
        </p:spPr>
        <p:txBody>
          <a:bodyPr wrap="square" tIns="0" bIns="0" anchor="ctr" anchorCtr="0">
            <a:spAutoFit/>
          </a:bodyPr>
          <a:lstStyle/>
          <a:p>
            <a:pPr marL="268275" indent="-268275" algn="just" defTabSz="1218982">
              <a:lnSpc>
                <a:spcPct val="114000"/>
              </a:lnSpc>
              <a:spcAft>
                <a:spcPts val="800"/>
              </a:spcAft>
              <a:buFont typeface="Wingdings" panose="05000000000000000000" pitchFamily="2" charset="2"/>
              <a:buChar char="Ø"/>
              <a:defRPr/>
            </a:pPr>
            <a:r>
              <a:rPr lang="tr-TR" sz="1700" dirty="0">
                <a:solidFill>
                  <a:prstClr val="black"/>
                </a:solidFill>
                <a:latin typeface="Times New Roman" panose="02020603050405020304" pitchFamily="18" charset="0"/>
                <a:ea typeface="Times New Roman" panose="02020603050405020304" pitchFamily="18" charset="0"/>
                <a:cs typeface="Arial" charset="0"/>
              </a:rPr>
              <a:t>Karayollarının devam eden 4 önemli projesinin bitirilebilmesi için ihtiyaç duyulan ödeneğin gönderilmesi önem arz etmektedir. Yapılacak olan bu bölünmüş yollar Ordu’nun İç Anadolu ve Akdeniz Bölgesi’ne kolay ulaşımını sağlayacaktır. Bu durum ilimizin  ekonomik ve ticari potansiyelini geliştirecektir. Söz konusu projeler için kalan imalat bedelleri, Ordu Çevre Yolu için </a:t>
            </a:r>
            <a:r>
              <a:rPr lang="tr-TR" sz="1700" b="1" dirty="0">
                <a:solidFill>
                  <a:prstClr val="black"/>
                </a:solidFill>
                <a:latin typeface="Times New Roman" panose="02020603050405020304" pitchFamily="18" charset="0"/>
                <a:ea typeface="Times New Roman" panose="02020603050405020304" pitchFamily="18" charset="0"/>
                <a:cs typeface="Arial" charset="0"/>
              </a:rPr>
              <a:t>1.020 Milyon </a:t>
            </a:r>
            <a:r>
              <a:rPr lang="tr-TR" sz="1867" b="1" dirty="0">
                <a:solidFill>
                  <a:prstClr val="black"/>
                </a:solidFill>
                <a:cs typeface="Arial" charset="0"/>
              </a:rPr>
              <a:t>₺</a:t>
            </a:r>
            <a:r>
              <a:rPr lang="tr-TR" sz="1700" b="1" dirty="0">
                <a:solidFill>
                  <a:prstClr val="black"/>
                </a:solidFill>
                <a:latin typeface="Times New Roman" panose="02020603050405020304" pitchFamily="18" charset="0"/>
                <a:ea typeface="Times New Roman" panose="02020603050405020304" pitchFamily="18" charset="0"/>
                <a:cs typeface="Arial" charset="0"/>
              </a:rPr>
              <a:t>, </a:t>
            </a:r>
            <a:r>
              <a:rPr lang="tr-TR" sz="1700" dirty="0">
                <a:solidFill>
                  <a:prstClr val="black"/>
                </a:solidFill>
                <a:latin typeface="Times New Roman" panose="02020603050405020304" pitchFamily="18" charset="0"/>
                <a:ea typeface="Times New Roman" panose="02020603050405020304" pitchFamily="18" charset="0"/>
                <a:cs typeface="Arial" charset="0"/>
              </a:rPr>
              <a:t>Ordu-Kabadüz-</a:t>
            </a:r>
            <a:r>
              <a:rPr lang="tr-TR" sz="1700" dirty="0" err="1">
                <a:solidFill>
                  <a:prstClr val="black"/>
                </a:solidFill>
                <a:latin typeface="Times New Roman" panose="02020603050405020304" pitchFamily="18" charset="0"/>
                <a:ea typeface="Times New Roman" panose="02020603050405020304" pitchFamily="18" charset="0"/>
                <a:cs typeface="Arial" charset="0"/>
              </a:rPr>
              <a:t>Çambaşı</a:t>
            </a:r>
            <a:r>
              <a:rPr lang="tr-TR" sz="1700" dirty="0">
                <a:solidFill>
                  <a:prstClr val="black"/>
                </a:solidFill>
                <a:latin typeface="Times New Roman" panose="02020603050405020304" pitchFamily="18" charset="0"/>
                <a:ea typeface="Times New Roman" panose="02020603050405020304" pitchFamily="18" charset="0"/>
                <a:cs typeface="Arial" charset="0"/>
              </a:rPr>
              <a:t> Yolu için</a:t>
            </a:r>
            <a:r>
              <a:rPr lang="tr-TR" sz="1700" b="1" dirty="0">
                <a:solidFill>
                  <a:prstClr val="black"/>
                </a:solidFill>
                <a:latin typeface="Times New Roman" panose="02020603050405020304" pitchFamily="18" charset="0"/>
                <a:ea typeface="Times New Roman" panose="02020603050405020304" pitchFamily="18" charset="0"/>
                <a:cs typeface="Arial" charset="0"/>
              </a:rPr>
              <a:t> 558 Milyon </a:t>
            </a:r>
            <a:r>
              <a:rPr lang="tr-TR" sz="1867" b="1" dirty="0">
                <a:solidFill>
                  <a:prstClr val="black"/>
                </a:solidFill>
                <a:cs typeface="Arial" charset="0"/>
              </a:rPr>
              <a:t>₺</a:t>
            </a:r>
            <a:r>
              <a:rPr lang="tr-TR" sz="1700" dirty="0">
                <a:solidFill>
                  <a:prstClr val="black"/>
                </a:solidFill>
                <a:latin typeface="Times New Roman" panose="02020603050405020304" pitchFamily="18" charset="0"/>
                <a:ea typeface="Times New Roman" panose="02020603050405020304" pitchFamily="18" charset="0"/>
                <a:cs typeface="Arial" charset="0"/>
              </a:rPr>
              <a:t>, Ulubey-Gürgentepe-Gölköy Yolu için </a:t>
            </a:r>
            <a:r>
              <a:rPr lang="tr-TR" sz="1700" b="1" dirty="0">
                <a:solidFill>
                  <a:prstClr val="black"/>
                </a:solidFill>
                <a:latin typeface="Times New Roman" panose="02020603050405020304" pitchFamily="18" charset="0"/>
                <a:ea typeface="Times New Roman" panose="02020603050405020304" pitchFamily="18" charset="0"/>
                <a:cs typeface="Arial" charset="0"/>
              </a:rPr>
              <a:t>600 Milyon </a:t>
            </a:r>
            <a:r>
              <a:rPr lang="tr-TR" sz="1867" b="1" dirty="0">
                <a:solidFill>
                  <a:prstClr val="black"/>
                </a:solidFill>
                <a:cs typeface="Arial" charset="0"/>
              </a:rPr>
              <a:t>₺</a:t>
            </a:r>
            <a:r>
              <a:rPr lang="tr-TR" sz="1700" b="1" dirty="0">
                <a:solidFill>
                  <a:prstClr val="black"/>
                </a:solidFill>
                <a:latin typeface="Times New Roman" panose="02020603050405020304" pitchFamily="18" charset="0"/>
                <a:ea typeface="Times New Roman" panose="02020603050405020304" pitchFamily="18" charset="0"/>
                <a:cs typeface="Arial" charset="0"/>
              </a:rPr>
              <a:t> </a:t>
            </a:r>
            <a:r>
              <a:rPr lang="tr-TR" sz="1700" dirty="0">
                <a:solidFill>
                  <a:prstClr val="black"/>
                </a:solidFill>
                <a:latin typeface="Times New Roman" panose="02020603050405020304" pitchFamily="18" charset="0"/>
                <a:ea typeface="Times New Roman" panose="02020603050405020304" pitchFamily="18" charset="0"/>
                <a:cs typeface="Arial" charset="0"/>
              </a:rPr>
              <a:t>ve (Ordu-Ulubey) Yol Ayrımı-</a:t>
            </a:r>
            <a:r>
              <a:rPr lang="tr-TR" sz="1700" dirty="0" err="1">
                <a:solidFill>
                  <a:prstClr val="black"/>
                </a:solidFill>
                <a:latin typeface="Times New Roman" panose="02020603050405020304" pitchFamily="18" charset="0"/>
                <a:ea typeface="Times New Roman" panose="02020603050405020304" pitchFamily="18" charset="0"/>
                <a:cs typeface="Arial" charset="0"/>
              </a:rPr>
              <a:t>Topçam</a:t>
            </a:r>
            <a:r>
              <a:rPr lang="tr-TR" sz="1700" dirty="0">
                <a:solidFill>
                  <a:prstClr val="black"/>
                </a:solidFill>
                <a:latin typeface="Times New Roman" panose="02020603050405020304" pitchFamily="18" charset="0"/>
                <a:ea typeface="Times New Roman" panose="02020603050405020304" pitchFamily="18" charset="0"/>
                <a:cs typeface="Arial" charset="0"/>
              </a:rPr>
              <a:t>-Mesudiye Yolu (Dere Yolu) içinse </a:t>
            </a:r>
            <a:r>
              <a:rPr lang="tr-TR" sz="1700" b="1" dirty="0">
                <a:solidFill>
                  <a:prstClr val="black"/>
                </a:solidFill>
                <a:latin typeface="Times New Roman" panose="02020603050405020304" pitchFamily="18" charset="0"/>
                <a:ea typeface="Times New Roman" panose="02020603050405020304" pitchFamily="18" charset="0"/>
                <a:cs typeface="Arial" charset="0"/>
              </a:rPr>
              <a:t>266 Milyon </a:t>
            </a:r>
            <a:r>
              <a:rPr lang="tr-TR" sz="1867" b="1" dirty="0">
                <a:solidFill>
                  <a:prstClr val="black"/>
                </a:solidFill>
                <a:cs typeface="Arial" charset="0"/>
              </a:rPr>
              <a:t>₺</a:t>
            </a:r>
            <a:r>
              <a:rPr lang="tr-TR" sz="1700" b="1" dirty="0">
                <a:solidFill>
                  <a:prstClr val="black"/>
                </a:solidFill>
                <a:latin typeface="Times New Roman" panose="02020603050405020304" pitchFamily="18" charset="0"/>
                <a:ea typeface="Times New Roman" panose="02020603050405020304" pitchFamily="18" charset="0"/>
                <a:cs typeface="Arial" charset="0"/>
              </a:rPr>
              <a:t> </a:t>
            </a:r>
            <a:r>
              <a:rPr lang="tr-TR" sz="1700" dirty="0">
                <a:solidFill>
                  <a:prstClr val="black"/>
                </a:solidFill>
                <a:latin typeface="Times New Roman" panose="02020603050405020304" pitchFamily="18" charset="0"/>
                <a:ea typeface="Times New Roman" panose="02020603050405020304" pitchFamily="18" charset="0"/>
                <a:cs typeface="Arial" charset="0"/>
              </a:rPr>
              <a:t>olmak üzere toplamda </a:t>
            </a:r>
            <a:r>
              <a:rPr lang="tr-TR" sz="1700" b="1" dirty="0">
                <a:solidFill>
                  <a:prstClr val="black"/>
                </a:solidFill>
                <a:latin typeface="Times New Roman" panose="02020603050405020304" pitchFamily="18" charset="0"/>
                <a:ea typeface="Times New Roman" panose="02020603050405020304" pitchFamily="18" charset="0"/>
                <a:cs typeface="Arial" charset="0"/>
              </a:rPr>
              <a:t>2 Milyar 444 Milyon </a:t>
            </a:r>
            <a:r>
              <a:rPr lang="tr-TR" sz="1867" b="1" dirty="0">
                <a:solidFill>
                  <a:prstClr val="black"/>
                </a:solidFill>
                <a:cs typeface="Arial" charset="0"/>
              </a:rPr>
              <a:t>₺</a:t>
            </a:r>
            <a:r>
              <a:rPr lang="tr-TR" sz="1700" b="1" dirty="0">
                <a:solidFill>
                  <a:prstClr val="black"/>
                </a:solidFill>
                <a:latin typeface="Times New Roman" panose="02020603050405020304" pitchFamily="18" charset="0"/>
                <a:ea typeface="Times New Roman" panose="02020603050405020304" pitchFamily="18" charset="0"/>
                <a:cs typeface="Arial" charset="0"/>
              </a:rPr>
              <a:t>’</a:t>
            </a:r>
            <a:r>
              <a:rPr lang="tr-TR" sz="1700" dirty="0" err="1">
                <a:solidFill>
                  <a:prstClr val="black"/>
                </a:solidFill>
                <a:latin typeface="Times New Roman" panose="02020603050405020304" pitchFamily="18" charset="0"/>
                <a:ea typeface="Times New Roman" panose="02020603050405020304" pitchFamily="18" charset="0"/>
                <a:cs typeface="Arial" charset="0"/>
              </a:rPr>
              <a:t>dir</a:t>
            </a:r>
            <a:r>
              <a:rPr lang="tr-TR" sz="1700" dirty="0">
                <a:solidFill>
                  <a:prstClr val="black"/>
                </a:solidFill>
                <a:latin typeface="Times New Roman" panose="02020603050405020304" pitchFamily="18" charset="0"/>
                <a:ea typeface="Times New Roman" panose="02020603050405020304" pitchFamily="18" charset="0"/>
                <a:cs typeface="Arial" charset="0"/>
              </a:rPr>
              <a:t>.</a:t>
            </a:r>
          </a:p>
          <a:p>
            <a:pPr marL="268275" indent="-268275" algn="just" defTabSz="1218982">
              <a:lnSpc>
                <a:spcPct val="114000"/>
              </a:lnSpc>
              <a:buFont typeface="Wingdings" panose="05000000000000000000" pitchFamily="2" charset="2"/>
              <a:buChar char="Ø"/>
              <a:defRPr/>
            </a:pPr>
            <a:r>
              <a:rPr lang="tr-TR" sz="1700" dirty="0">
                <a:solidFill>
                  <a:prstClr val="black"/>
                </a:solidFill>
                <a:latin typeface="Times New Roman" panose="02020603050405020304" pitchFamily="18" charset="0"/>
                <a:ea typeface="Times New Roman" panose="02020603050405020304" pitchFamily="18" charset="0"/>
                <a:cs typeface="Arial" charset="0"/>
              </a:rPr>
              <a:t>Ordu’nun iç bölgelere güvenli ve rahat ulaşımının sağlanması açısından büyük öneme sahip olan Ünye-Akkuş ve Akkuş-Niksar bölünmüş yolunun yapımına başlanması ilimiz açısından önem arz etmektedir</a:t>
            </a:r>
            <a:r>
              <a:rPr lang="tr-TR" dirty="0">
                <a:solidFill>
                  <a:prstClr val="black"/>
                </a:solidFill>
                <a:latin typeface="Times New Roman" panose="02020603050405020304" pitchFamily="18" charset="0"/>
                <a:ea typeface="Times New Roman" panose="02020603050405020304" pitchFamily="18" charset="0"/>
                <a:cs typeface="Arial" charset="0"/>
              </a:rPr>
              <a:t>. </a:t>
            </a:r>
          </a:p>
        </p:txBody>
      </p:sp>
      <p:grpSp>
        <p:nvGrpSpPr>
          <p:cNvPr id="4" name="Grup 10"/>
          <p:cNvGrpSpPr/>
          <p:nvPr/>
        </p:nvGrpSpPr>
        <p:grpSpPr>
          <a:xfrm>
            <a:off x="0" y="0"/>
            <a:ext cx="12192000" cy="1028733"/>
            <a:chOff x="0" y="0"/>
            <a:chExt cx="9144000" cy="771550"/>
          </a:xfrm>
          <a:solidFill>
            <a:srgbClr val="7030A0"/>
          </a:solidFill>
        </p:grpSpPr>
        <p:sp>
          <p:nvSpPr>
            <p:cNvPr id="5" name="133 Dikdörtgen"/>
            <p:cNvSpPr/>
            <p:nvPr/>
          </p:nvSpPr>
          <p:spPr>
            <a:xfrm>
              <a:off x="0" y="2"/>
              <a:ext cx="9144000" cy="771548"/>
            </a:xfrm>
            <a:prstGeom prst="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982">
                <a:defRPr/>
              </a:pPr>
              <a:endParaRPr lang="tr-TR" sz="2400" b="1" dirty="0">
                <a:solidFill>
                  <a:prstClr val="white"/>
                </a:solidFill>
                <a:latin typeface="Arial Narrow" pitchFamily="34" charset="0"/>
              </a:endParaRPr>
            </a:p>
          </p:txBody>
        </p:sp>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361" y="0"/>
              <a:ext cx="756223" cy="735478"/>
            </a:xfrm>
            <a:prstGeom prst="rect">
              <a:avLst/>
            </a:prstGeom>
            <a:grpFill/>
          </p:spPr>
        </p:pic>
      </p:grpSp>
      <p:sp>
        <p:nvSpPr>
          <p:cNvPr id="7" name="Metin kutusu 6"/>
          <p:cNvSpPr txBox="1"/>
          <p:nvPr/>
        </p:nvSpPr>
        <p:spPr>
          <a:xfrm>
            <a:off x="3230880" y="329703"/>
            <a:ext cx="8961120" cy="461665"/>
          </a:xfrm>
          <a:prstGeom prst="rect">
            <a:avLst/>
          </a:prstGeom>
          <a:noFill/>
        </p:spPr>
        <p:txBody>
          <a:bodyPr wrap="square" rtlCol="0">
            <a:spAutoFit/>
          </a:bodyPr>
          <a:lstStyle/>
          <a:p>
            <a:pPr algn="ctr" defTabSz="1218982">
              <a:defRPr/>
            </a:pPr>
            <a:r>
              <a:rPr lang="tr-TR" sz="2400" b="1" dirty="0">
                <a:solidFill>
                  <a:prstClr val="white"/>
                </a:solidFill>
                <a:latin typeface="Calibri"/>
                <a:cs typeface="Arial" charset="0"/>
              </a:rPr>
              <a:t>KARAYOLLARININ DEVAM EDEN 4 ÖNEMLİ PROJESİNİN BİTİRİLMESİ</a:t>
            </a:r>
          </a:p>
        </p:txBody>
      </p:sp>
      <p:sp>
        <p:nvSpPr>
          <p:cNvPr id="8" name="Metin kutusu 7"/>
          <p:cNvSpPr txBox="1"/>
          <p:nvPr/>
        </p:nvSpPr>
        <p:spPr>
          <a:xfrm>
            <a:off x="0" y="6548173"/>
            <a:ext cx="12192000" cy="379656"/>
          </a:xfrm>
          <a:prstGeom prst="rect">
            <a:avLst/>
          </a:prstGeom>
          <a:solidFill>
            <a:srgbClr val="7030A0"/>
          </a:solidFill>
        </p:spPr>
        <p:txBody>
          <a:bodyPr wrap="square" rtlCol="0" anchor="ctr">
            <a:spAutoFit/>
          </a:bodyPr>
          <a:lstStyle/>
          <a:p>
            <a:pPr algn="r" defTabSz="1218982">
              <a:defRPr/>
            </a:pPr>
            <a:r>
              <a:rPr lang="tr-TR" sz="1867" b="1" dirty="0">
                <a:solidFill>
                  <a:prstClr val="white"/>
                </a:solidFill>
                <a:effectLst>
                  <a:outerShdw blurRad="38100" dist="38100" dir="2700000" algn="tl">
                    <a:srgbClr val="000000">
                      <a:alpha val="43137"/>
                    </a:srgbClr>
                  </a:outerShdw>
                </a:effectLst>
                <a:latin typeface="Calibri"/>
                <a:cs typeface="Arial" charset="0"/>
              </a:rPr>
              <a:t>51</a:t>
            </a:r>
          </a:p>
        </p:txBody>
      </p:sp>
      <p:sp>
        <p:nvSpPr>
          <p:cNvPr id="9" name="Dikdörtgen 8">
            <a:extLst>
              <a:ext uri="{FF2B5EF4-FFF2-40B4-BE49-F238E27FC236}">
                <a16:creationId xmlns:a16="http://schemas.microsoft.com/office/drawing/2014/main" id="{D9265BE6-5776-47D4-B1EC-04D39A6DF002}"/>
              </a:ext>
            </a:extLst>
          </p:cNvPr>
          <p:cNvSpPr/>
          <p:nvPr/>
        </p:nvSpPr>
        <p:spPr>
          <a:xfrm>
            <a:off x="5903981" y="1057534"/>
            <a:ext cx="6255665" cy="5453372"/>
          </a:xfrm>
          <a:prstGeom prst="rect">
            <a:avLst/>
          </a:prstGeom>
          <a:blipFill>
            <a:blip r:embed="rId3"/>
            <a:stretch>
              <a:fillRect/>
            </a:stretch>
          </a:blipFill>
          <a:ln w="12700">
            <a:solidFill>
              <a:srgbClr val="893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fontAlgn="base">
              <a:spcBef>
                <a:spcPct val="0"/>
              </a:spcBef>
              <a:spcAft>
                <a:spcPct val="0"/>
              </a:spcAft>
              <a:defRPr/>
            </a:pPr>
            <a:endParaRPr lang="tr-TR" sz="2400">
              <a:solidFill>
                <a:prstClr val="white"/>
              </a:solidFill>
              <a:latin typeface="Calibri"/>
            </a:endParaRPr>
          </a:p>
        </p:txBody>
      </p:sp>
    </p:spTree>
    <p:extLst>
      <p:ext uri="{BB962C8B-B14F-4D97-AF65-F5344CB8AC3E}">
        <p14:creationId xmlns:p14="http://schemas.microsoft.com/office/powerpoint/2010/main" val="17794608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p:cNvPicPr>
          <p:nvPr/>
        </p:nvPicPr>
        <p:blipFill rotWithShape="1">
          <a:blip r:embed="rId2">
            <a:extLst>
              <a:ext uri="{28A0092B-C50C-407E-A947-70E740481C1C}">
                <a14:useLocalDpi xmlns:a14="http://schemas.microsoft.com/office/drawing/2010/main" val="0"/>
              </a:ext>
            </a:extLst>
          </a:blip>
          <a:srcRect l="4932" t="34460" r="40782"/>
          <a:stretch/>
        </p:blipFill>
        <p:spPr>
          <a:xfrm>
            <a:off x="6193538" y="1542892"/>
            <a:ext cx="5742431" cy="4650179"/>
          </a:xfrm>
          <a:prstGeom prst="rect">
            <a:avLst/>
          </a:prstGeom>
          <a:ln w="12700">
            <a:solidFill>
              <a:srgbClr val="7030A0"/>
            </a:solidFill>
          </a:ln>
        </p:spPr>
      </p:pic>
      <p:grpSp>
        <p:nvGrpSpPr>
          <p:cNvPr id="5" name="Grup 10"/>
          <p:cNvGrpSpPr/>
          <p:nvPr/>
        </p:nvGrpSpPr>
        <p:grpSpPr>
          <a:xfrm>
            <a:off x="0" y="0"/>
            <a:ext cx="12192000" cy="1028733"/>
            <a:chOff x="0" y="0"/>
            <a:chExt cx="9144000" cy="771550"/>
          </a:xfrm>
          <a:solidFill>
            <a:srgbClr val="7030A0"/>
          </a:solidFill>
        </p:grpSpPr>
        <p:sp>
          <p:nvSpPr>
            <p:cNvPr id="7" name="133 Dikdörtgen"/>
            <p:cNvSpPr/>
            <p:nvPr/>
          </p:nvSpPr>
          <p:spPr>
            <a:xfrm>
              <a:off x="0" y="2"/>
              <a:ext cx="9144000" cy="771548"/>
            </a:xfrm>
            <a:prstGeom prst="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2400" b="1" dirty="0">
                <a:solidFill>
                  <a:prstClr val="white"/>
                </a:solidFill>
                <a:latin typeface="Arial Narrow" pitchFamily="34" charset="0"/>
              </a:endParaRPr>
            </a:p>
          </p:txBody>
        </p:sp>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361" y="0"/>
              <a:ext cx="756223" cy="735478"/>
            </a:xfrm>
            <a:prstGeom prst="rect">
              <a:avLst/>
            </a:prstGeom>
            <a:grpFill/>
          </p:spPr>
        </p:pic>
      </p:grpSp>
      <p:sp>
        <p:nvSpPr>
          <p:cNvPr id="9" name="Metin kutusu 8"/>
          <p:cNvSpPr txBox="1"/>
          <p:nvPr/>
        </p:nvSpPr>
        <p:spPr>
          <a:xfrm>
            <a:off x="2347546" y="329703"/>
            <a:ext cx="9844455" cy="461665"/>
          </a:xfrm>
          <a:prstGeom prst="rect">
            <a:avLst/>
          </a:prstGeom>
          <a:noFill/>
        </p:spPr>
        <p:txBody>
          <a:bodyPr wrap="square" rtlCol="0">
            <a:spAutoFit/>
          </a:bodyPr>
          <a:lstStyle/>
          <a:p>
            <a:pPr algn="ctr">
              <a:defRPr/>
            </a:pPr>
            <a:r>
              <a:rPr lang="tr-TR" sz="2400" b="1" dirty="0">
                <a:solidFill>
                  <a:schemeClr val="bg1"/>
                </a:solidFill>
              </a:rPr>
              <a:t>HIZLI TREN PROJESİ GÜZERGAHININ FATSA BOLAMAN’A KADAR UZATILMASI</a:t>
            </a:r>
          </a:p>
        </p:txBody>
      </p:sp>
      <p:sp>
        <p:nvSpPr>
          <p:cNvPr id="10" name="Dikdörtgen 9"/>
          <p:cNvSpPr/>
          <p:nvPr/>
        </p:nvSpPr>
        <p:spPr>
          <a:xfrm>
            <a:off x="229069" y="2299030"/>
            <a:ext cx="5779008" cy="3554819"/>
          </a:xfrm>
          <a:prstGeom prst="rect">
            <a:avLst/>
          </a:prstGeom>
          <a:solidFill>
            <a:schemeClr val="accent2">
              <a:lumMod val="40000"/>
              <a:lumOff val="60000"/>
              <a:alpha val="39000"/>
            </a:schemeClr>
          </a:solidFill>
          <a:ln w="12700">
            <a:solidFill>
              <a:srgbClr val="7030A0"/>
            </a:solidFill>
          </a:ln>
        </p:spPr>
        <p:txBody>
          <a:bodyPr wrap="square">
            <a:spAutoFit/>
          </a:bodyPr>
          <a:lstStyle/>
          <a:p>
            <a:pPr lvl="0" algn="just">
              <a:lnSpc>
                <a:spcPct val="250000"/>
              </a:lnSpc>
            </a:pPr>
            <a:r>
              <a:rPr lang="tr-TR" dirty="0"/>
              <a:t>Samsun’a kadar planlanan Hızlı Tren Projesi güzergahının İlimiz Fatsa ilçesi </a:t>
            </a:r>
            <a:r>
              <a:rPr lang="tr-TR" dirty="0" err="1"/>
              <a:t>Bolaman</a:t>
            </a:r>
            <a:r>
              <a:rPr lang="tr-TR" dirty="0"/>
              <a:t> </a:t>
            </a:r>
            <a:r>
              <a:rPr lang="tr-TR" dirty="0" err="1"/>
              <a:t>Mevkisine</a:t>
            </a:r>
            <a:r>
              <a:rPr lang="tr-TR" dirty="0"/>
              <a:t> kadar uzatılması, ilimiz ile diğer bölge ve iller arasında hızlı ve kolay ulaşım sağlanması yanında ticari ve ekonomik açıdan  da önem taşımaktadır.</a:t>
            </a:r>
            <a:endParaRPr lang="tr-TR" sz="1200" dirty="0">
              <a:latin typeface="Times New Roman" panose="02020603050405020304" pitchFamily="18" charset="0"/>
              <a:ea typeface="Times New Roman" panose="02020603050405020304" pitchFamily="18" charset="0"/>
            </a:endParaRPr>
          </a:p>
        </p:txBody>
      </p:sp>
      <p:sp>
        <p:nvSpPr>
          <p:cNvPr id="11" name="Metin kutusu 10"/>
          <p:cNvSpPr txBox="1"/>
          <p:nvPr/>
        </p:nvSpPr>
        <p:spPr>
          <a:xfrm>
            <a:off x="0" y="6548173"/>
            <a:ext cx="12192000" cy="379656"/>
          </a:xfrm>
          <a:prstGeom prst="rect">
            <a:avLst/>
          </a:prstGeom>
          <a:solidFill>
            <a:srgbClr val="7030A0"/>
          </a:solidFill>
        </p:spPr>
        <p:txBody>
          <a:bodyPr wrap="square" rtlCol="0" anchor="ctr">
            <a:spAutoFit/>
          </a:bodyPr>
          <a:lstStyle/>
          <a:p>
            <a:pPr algn="r" fontAlgn="base">
              <a:spcBef>
                <a:spcPct val="0"/>
              </a:spcBef>
              <a:spcAft>
                <a:spcPct val="0"/>
              </a:spcAft>
            </a:pPr>
            <a:r>
              <a:rPr lang="tr-TR" sz="1867" b="1" dirty="0">
                <a:solidFill>
                  <a:prstClr val="white"/>
                </a:solidFill>
                <a:cs typeface="Arial" charset="0"/>
              </a:rPr>
              <a:t>52</a:t>
            </a:r>
          </a:p>
        </p:txBody>
      </p:sp>
    </p:spTree>
    <p:extLst>
      <p:ext uri="{BB962C8B-B14F-4D97-AF65-F5344CB8AC3E}">
        <p14:creationId xmlns:p14="http://schemas.microsoft.com/office/powerpoint/2010/main" val="3217021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p:cNvPicPr>
          <p:nvPr/>
        </p:nvPicPr>
        <p:blipFill>
          <a:blip r:embed="rId2"/>
          <a:stretch>
            <a:fillRect/>
          </a:stretch>
        </p:blipFill>
        <p:spPr>
          <a:xfrm>
            <a:off x="6288021" y="1494339"/>
            <a:ext cx="5666091" cy="4624344"/>
          </a:xfrm>
          <a:prstGeom prst="rect">
            <a:avLst/>
          </a:prstGeom>
          <a:ln>
            <a:solidFill>
              <a:srgbClr val="7030A0"/>
            </a:solidFill>
          </a:ln>
        </p:spPr>
      </p:pic>
      <p:grpSp>
        <p:nvGrpSpPr>
          <p:cNvPr id="4" name="Grup 10"/>
          <p:cNvGrpSpPr/>
          <p:nvPr/>
        </p:nvGrpSpPr>
        <p:grpSpPr>
          <a:xfrm>
            <a:off x="0" y="0"/>
            <a:ext cx="12192000" cy="1028733"/>
            <a:chOff x="0" y="0"/>
            <a:chExt cx="9144000" cy="771550"/>
          </a:xfrm>
          <a:solidFill>
            <a:srgbClr val="7030A0"/>
          </a:solidFill>
        </p:grpSpPr>
        <p:sp>
          <p:nvSpPr>
            <p:cNvPr id="6" name="133 Dikdörtgen"/>
            <p:cNvSpPr/>
            <p:nvPr/>
          </p:nvSpPr>
          <p:spPr>
            <a:xfrm>
              <a:off x="0" y="2"/>
              <a:ext cx="9144000" cy="771548"/>
            </a:xfrm>
            <a:prstGeom prst="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2400" b="1" dirty="0">
                <a:solidFill>
                  <a:prstClr val="white"/>
                </a:solidFill>
                <a:latin typeface="Arial Narrow" pitchFamily="34" charset="0"/>
              </a:endParaRPr>
            </a:p>
          </p:txBody>
        </p:sp>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361" y="0"/>
              <a:ext cx="756223" cy="735478"/>
            </a:xfrm>
            <a:prstGeom prst="rect">
              <a:avLst/>
            </a:prstGeom>
            <a:grpFill/>
          </p:spPr>
        </p:pic>
      </p:grpSp>
      <p:sp>
        <p:nvSpPr>
          <p:cNvPr id="9" name="Metin kutusu 8"/>
          <p:cNvSpPr txBox="1"/>
          <p:nvPr/>
        </p:nvSpPr>
        <p:spPr>
          <a:xfrm>
            <a:off x="8314944" y="329704"/>
            <a:ext cx="3877056" cy="461665"/>
          </a:xfrm>
          <a:prstGeom prst="rect">
            <a:avLst/>
          </a:prstGeom>
          <a:noFill/>
        </p:spPr>
        <p:txBody>
          <a:bodyPr wrap="square" rtlCol="0">
            <a:spAutoFit/>
          </a:bodyPr>
          <a:lstStyle/>
          <a:p>
            <a:pPr algn="ctr">
              <a:defRPr/>
            </a:pPr>
            <a:r>
              <a:rPr lang="tr-TR" sz="2400" b="1" dirty="0">
                <a:solidFill>
                  <a:schemeClr val="bg1"/>
                </a:solidFill>
              </a:rPr>
              <a:t>ÜNYE LİMAN PROJESİ</a:t>
            </a:r>
          </a:p>
        </p:txBody>
      </p:sp>
      <p:sp>
        <p:nvSpPr>
          <p:cNvPr id="10" name="Dikdörtgen 9"/>
          <p:cNvSpPr/>
          <p:nvPr/>
        </p:nvSpPr>
        <p:spPr>
          <a:xfrm>
            <a:off x="316992" y="1494339"/>
            <a:ext cx="5779008" cy="4593565"/>
          </a:xfrm>
          <a:prstGeom prst="rect">
            <a:avLst/>
          </a:prstGeom>
          <a:solidFill>
            <a:schemeClr val="accent2">
              <a:lumMod val="40000"/>
              <a:lumOff val="60000"/>
              <a:alpha val="39000"/>
            </a:schemeClr>
          </a:solidFill>
          <a:ln w="12700">
            <a:solidFill>
              <a:srgbClr val="7030A0"/>
            </a:solidFill>
          </a:ln>
        </p:spPr>
        <p:txBody>
          <a:bodyPr wrap="square">
            <a:spAutoFit/>
          </a:bodyPr>
          <a:lstStyle/>
          <a:p>
            <a:pPr lvl="0" algn="just">
              <a:lnSpc>
                <a:spcPct val="125000"/>
              </a:lnSpc>
            </a:pPr>
            <a:r>
              <a:rPr lang="tr-TR" dirty="0">
                <a:latin typeface="Times New Roman" panose="02020603050405020304" pitchFamily="18" charset="0"/>
                <a:ea typeface="Times New Roman" panose="02020603050405020304" pitchFamily="18" charset="0"/>
              </a:rPr>
              <a:t>Ünye ilçemizde bulunan mevcut liman, ilimizin ve bölgemizin beklentilerini karşılayacak yeterli büyüklüğe ve kapasiteye sahip değildir. Bu nedenle, Ordu Büyükşehir Belediyesi tarafından hazırlatılan kapasite artırım projesi ile Ünye Limanı, yaklaşık 1,8 km</a:t>
            </a:r>
            <a:r>
              <a:rPr lang="tr-TR" baseline="30000" dirty="0">
                <a:latin typeface="Times New Roman" panose="02020603050405020304" pitchFamily="18" charset="0"/>
                <a:ea typeface="Times New Roman" panose="02020603050405020304" pitchFamily="18" charset="0"/>
              </a:rPr>
              <a:t>2</a:t>
            </a:r>
            <a:r>
              <a:rPr lang="tr-TR" dirty="0">
                <a:latin typeface="Times New Roman" panose="02020603050405020304" pitchFamily="18" charset="0"/>
                <a:ea typeface="Times New Roman" panose="02020603050405020304" pitchFamily="18" charset="0"/>
              </a:rPr>
              <a:t>’lik yeni alanda altyapısı, modern </a:t>
            </a:r>
            <a:r>
              <a:rPr lang="tr-TR" dirty="0" err="1">
                <a:latin typeface="Times New Roman" panose="02020603050405020304" pitchFamily="18" charset="0"/>
                <a:ea typeface="Times New Roman" panose="02020603050405020304" pitchFamily="18" charset="0"/>
              </a:rPr>
              <a:t>elleçleme</a:t>
            </a:r>
            <a:r>
              <a:rPr lang="tr-TR" dirty="0">
                <a:latin typeface="Times New Roman" panose="02020603050405020304" pitchFamily="18" charset="0"/>
                <a:ea typeface="Times New Roman" panose="02020603050405020304" pitchFamily="18" charset="0"/>
              </a:rPr>
              <a:t> ekipmanları ve çağdaş terminal yönetimi anlayışı ile tüm Karadeniz Bölgesi’ne ve Türk Cumhuriyetleri’ne hizmet veren bir liman haline gelecektir. Liman özel deniz vasıtaları, genel kargo, dökme yük, RO-RO ve konteyner gemileri gibi derin su ihtiyacı olan daha büyük deniz vasıtalarına hizmet verebilecektir. Projenin toplam maliyeti </a:t>
            </a:r>
            <a:r>
              <a:rPr lang="tr-TR" b="1" dirty="0" smtClean="0">
                <a:latin typeface="Times New Roman" panose="02020603050405020304" pitchFamily="18" charset="0"/>
                <a:ea typeface="Times New Roman" panose="02020603050405020304" pitchFamily="18" charset="0"/>
              </a:rPr>
              <a:t>850</a:t>
            </a:r>
            <a:r>
              <a:rPr lang="tr-TR" b="1" dirty="0" smtClean="0">
                <a:latin typeface="Times New Roman" panose="02020603050405020304" pitchFamily="18" charset="0"/>
                <a:ea typeface="Times New Roman" panose="02020603050405020304" pitchFamily="18" charset="0"/>
              </a:rPr>
              <a:t> </a:t>
            </a:r>
            <a:r>
              <a:rPr lang="tr-TR" b="1" dirty="0">
                <a:latin typeface="Times New Roman" panose="02020603050405020304" pitchFamily="18" charset="0"/>
                <a:ea typeface="Times New Roman" panose="02020603050405020304" pitchFamily="18" charset="0"/>
              </a:rPr>
              <a:t>milyon</a:t>
            </a:r>
            <a:r>
              <a:rPr lang="tr-TR" sz="1600" b="1" dirty="0"/>
              <a:t> ₺</a:t>
            </a:r>
            <a:r>
              <a:rPr lang="tr-TR" dirty="0">
                <a:latin typeface="Times New Roman" panose="02020603050405020304" pitchFamily="18" charset="0"/>
                <a:ea typeface="Times New Roman" panose="02020603050405020304" pitchFamily="18" charset="0"/>
              </a:rPr>
              <a:t> olup I. Etap için </a:t>
            </a:r>
            <a:r>
              <a:rPr lang="tr-TR" b="1" dirty="0">
                <a:latin typeface="Times New Roman" panose="02020603050405020304" pitchFamily="18" charset="0"/>
                <a:ea typeface="Times New Roman" panose="02020603050405020304" pitchFamily="18" charset="0"/>
              </a:rPr>
              <a:t>250 milyon</a:t>
            </a:r>
            <a:r>
              <a:rPr lang="tr-TR" sz="1600" b="1" dirty="0"/>
              <a:t> ₺</a:t>
            </a:r>
            <a:r>
              <a:rPr lang="tr-TR" b="1" dirty="0">
                <a:latin typeface="Times New Roman" panose="02020603050405020304" pitchFamily="18" charset="0"/>
                <a:ea typeface="Times New Roman" panose="02020603050405020304" pitchFamily="18" charset="0"/>
              </a:rPr>
              <a:t> </a:t>
            </a:r>
            <a:r>
              <a:rPr lang="tr-TR" dirty="0">
                <a:latin typeface="Times New Roman" panose="02020603050405020304" pitchFamily="18" charset="0"/>
                <a:ea typeface="Times New Roman" panose="02020603050405020304" pitchFamily="18" charset="0"/>
              </a:rPr>
              <a:t>’ye ihtiyaç duyulmaktadır.</a:t>
            </a:r>
            <a:endParaRPr lang="tr-TR" sz="1200" dirty="0">
              <a:latin typeface="Times New Roman" panose="02020603050405020304" pitchFamily="18" charset="0"/>
              <a:ea typeface="Times New Roman" panose="02020603050405020304" pitchFamily="18" charset="0"/>
            </a:endParaRPr>
          </a:p>
        </p:txBody>
      </p:sp>
      <p:sp>
        <p:nvSpPr>
          <p:cNvPr id="11" name="Metin kutusu 10"/>
          <p:cNvSpPr txBox="1"/>
          <p:nvPr/>
        </p:nvSpPr>
        <p:spPr>
          <a:xfrm>
            <a:off x="0" y="6548173"/>
            <a:ext cx="12192000" cy="379656"/>
          </a:xfrm>
          <a:prstGeom prst="rect">
            <a:avLst/>
          </a:prstGeom>
          <a:solidFill>
            <a:srgbClr val="7030A0"/>
          </a:solidFill>
        </p:spPr>
        <p:txBody>
          <a:bodyPr wrap="square" rtlCol="0" anchor="ctr">
            <a:spAutoFit/>
          </a:bodyPr>
          <a:lstStyle/>
          <a:p>
            <a:pPr algn="r" fontAlgn="base">
              <a:spcBef>
                <a:spcPct val="0"/>
              </a:spcBef>
              <a:spcAft>
                <a:spcPct val="0"/>
              </a:spcAft>
            </a:pPr>
            <a:r>
              <a:rPr lang="tr-TR" sz="1867" b="1" dirty="0">
                <a:solidFill>
                  <a:prstClr val="white"/>
                </a:solidFill>
                <a:cs typeface="Arial" charset="0"/>
              </a:rPr>
              <a:t>53</a:t>
            </a:r>
          </a:p>
        </p:txBody>
      </p:sp>
    </p:spTree>
    <p:extLst>
      <p:ext uri="{BB962C8B-B14F-4D97-AF65-F5344CB8AC3E}">
        <p14:creationId xmlns:p14="http://schemas.microsoft.com/office/powerpoint/2010/main" val="26538471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p:cNvPicPr>
          <p:nvPr/>
        </p:nvPicPr>
        <p:blipFill rotWithShape="1">
          <a:blip r:embed="rId2">
            <a:extLst>
              <a:ext uri="{28A0092B-C50C-407E-A947-70E740481C1C}">
                <a14:useLocalDpi xmlns:a14="http://schemas.microsoft.com/office/drawing/2010/main" val="0"/>
              </a:ext>
            </a:extLst>
          </a:blip>
          <a:srcRect l="32274" t="12606" r="12316" b="9334"/>
          <a:stretch/>
        </p:blipFill>
        <p:spPr>
          <a:xfrm>
            <a:off x="6096001" y="1312267"/>
            <a:ext cx="5783441" cy="4981988"/>
          </a:xfrm>
          <a:prstGeom prst="foldedCorner">
            <a:avLst/>
          </a:prstGeom>
          <a:ln>
            <a:solidFill>
              <a:srgbClr val="7030A0"/>
            </a:solidFill>
          </a:ln>
        </p:spPr>
      </p:pic>
      <p:sp>
        <p:nvSpPr>
          <p:cNvPr id="3" name="Metin kutusu 2"/>
          <p:cNvSpPr txBox="1"/>
          <p:nvPr/>
        </p:nvSpPr>
        <p:spPr>
          <a:xfrm>
            <a:off x="363544" y="2223852"/>
            <a:ext cx="5634920" cy="2862322"/>
          </a:xfrm>
          <a:prstGeom prst="rect">
            <a:avLst/>
          </a:prstGeom>
          <a:solidFill>
            <a:schemeClr val="accent2">
              <a:lumMod val="40000"/>
              <a:lumOff val="60000"/>
              <a:alpha val="39000"/>
            </a:schemeClr>
          </a:solidFill>
          <a:ln w="12700">
            <a:solidFill>
              <a:srgbClr val="7030A0"/>
            </a:solidFill>
          </a:ln>
        </p:spPr>
        <p:txBody>
          <a:bodyPr wrap="square">
            <a:spAutoFit/>
          </a:bodyPr>
          <a:lstStyle>
            <a:defPPr>
              <a:defRPr lang="tr-TR"/>
            </a:defPPr>
            <a:lvl1pPr lvl="0" algn="just">
              <a:lnSpc>
                <a:spcPct val="125000"/>
              </a:lnSpc>
              <a:defRPr>
                <a:latin typeface="Times New Roman" panose="02020603050405020304" pitchFamily="18" charset="0"/>
                <a:ea typeface="Times New Roman" panose="02020603050405020304" pitchFamily="18" charset="0"/>
              </a:defRPr>
            </a:lvl1pPr>
          </a:lstStyle>
          <a:p>
            <a:pPr>
              <a:lnSpc>
                <a:spcPct val="200000"/>
              </a:lnSpc>
            </a:pPr>
            <a:r>
              <a:rPr lang="tr-TR" dirty="0"/>
              <a:t>Akdeniz ve İç Anadolu Bölgesi’ni Karadeniz Bölgesi ile buluşturacak olan Karadeniz-Akdeniz Demir Yolunun yapılması, diğer bölge ve iller ile hızlı ve kolay ulaşım sağlanması yanında ticari ve ekonomik açıdan  da önem taşımaktadır.</a:t>
            </a:r>
          </a:p>
        </p:txBody>
      </p:sp>
      <p:grpSp>
        <p:nvGrpSpPr>
          <p:cNvPr id="4" name="Grup 10"/>
          <p:cNvGrpSpPr/>
          <p:nvPr/>
        </p:nvGrpSpPr>
        <p:grpSpPr>
          <a:xfrm>
            <a:off x="0" y="0"/>
            <a:ext cx="12192000" cy="1028733"/>
            <a:chOff x="0" y="0"/>
            <a:chExt cx="9144000" cy="771550"/>
          </a:xfrm>
          <a:solidFill>
            <a:srgbClr val="7030A0"/>
          </a:solidFill>
        </p:grpSpPr>
        <p:sp>
          <p:nvSpPr>
            <p:cNvPr id="5" name="133 Dikdörtgen"/>
            <p:cNvSpPr/>
            <p:nvPr/>
          </p:nvSpPr>
          <p:spPr>
            <a:xfrm>
              <a:off x="0" y="2"/>
              <a:ext cx="9144000" cy="771548"/>
            </a:xfrm>
            <a:prstGeom prst="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2400" b="1" dirty="0">
                <a:solidFill>
                  <a:prstClr val="white"/>
                </a:solidFill>
                <a:latin typeface="Arial Narrow" pitchFamily="34" charset="0"/>
              </a:endParaRPr>
            </a:p>
          </p:txBody>
        </p:sp>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361" y="0"/>
              <a:ext cx="756223" cy="735478"/>
            </a:xfrm>
            <a:prstGeom prst="rect">
              <a:avLst/>
            </a:prstGeom>
            <a:grpFill/>
          </p:spPr>
        </p:pic>
      </p:grpSp>
      <p:sp>
        <p:nvSpPr>
          <p:cNvPr id="7" name="Metin kutusu 6"/>
          <p:cNvSpPr txBox="1"/>
          <p:nvPr/>
        </p:nvSpPr>
        <p:spPr>
          <a:xfrm>
            <a:off x="6096000" y="283535"/>
            <a:ext cx="6096000" cy="461665"/>
          </a:xfrm>
          <a:prstGeom prst="rect">
            <a:avLst/>
          </a:prstGeom>
          <a:noFill/>
        </p:spPr>
        <p:txBody>
          <a:bodyPr wrap="square" rtlCol="0">
            <a:spAutoFit/>
          </a:bodyPr>
          <a:lstStyle/>
          <a:p>
            <a:pPr algn="ctr">
              <a:defRPr/>
            </a:pPr>
            <a:r>
              <a:rPr lang="tr-TR" sz="2400" b="1" dirty="0">
                <a:solidFill>
                  <a:schemeClr val="bg1"/>
                </a:solidFill>
              </a:rPr>
              <a:t>KARADENİZ-AKDENİZ DEMİRYOLU YAPILMASI</a:t>
            </a:r>
          </a:p>
        </p:txBody>
      </p:sp>
      <p:sp>
        <p:nvSpPr>
          <p:cNvPr id="8" name="Metin kutusu 7"/>
          <p:cNvSpPr txBox="1"/>
          <p:nvPr/>
        </p:nvSpPr>
        <p:spPr>
          <a:xfrm>
            <a:off x="0" y="6548173"/>
            <a:ext cx="12192000" cy="379656"/>
          </a:xfrm>
          <a:prstGeom prst="rect">
            <a:avLst/>
          </a:prstGeom>
          <a:solidFill>
            <a:srgbClr val="7030A0"/>
          </a:solidFill>
        </p:spPr>
        <p:txBody>
          <a:bodyPr wrap="square" rtlCol="0" anchor="ctr">
            <a:spAutoFit/>
          </a:bodyPr>
          <a:lstStyle/>
          <a:p>
            <a:pPr algn="r" fontAlgn="base">
              <a:spcBef>
                <a:spcPct val="0"/>
              </a:spcBef>
              <a:spcAft>
                <a:spcPct val="0"/>
              </a:spcAft>
            </a:pPr>
            <a:r>
              <a:rPr lang="tr-TR" sz="1867" b="1" dirty="0">
                <a:solidFill>
                  <a:prstClr val="white"/>
                </a:solidFill>
                <a:cs typeface="Arial" charset="0"/>
              </a:rPr>
              <a:t>54</a:t>
            </a:r>
          </a:p>
        </p:txBody>
      </p:sp>
    </p:spTree>
    <p:extLst>
      <p:ext uri="{BB962C8B-B14F-4D97-AF65-F5344CB8AC3E}">
        <p14:creationId xmlns:p14="http://schemas.microsoft.com/office/powerpoint/2010/main" val="31661809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 name="Picture 2" descr="C:\Users\Ozel Buro\Desktop\sunuuuuuu\foto\ordu boztepe.jpg"/>
          <p:cNvPicPr>
            <a:picLocks noChangeAspect="1" noChangeArrowheads="1"/>
          </p:cNvPicPr>
          <p:nvPr/>
        </p:nvPicPr>
        <p:blipFill>
          <a:blip r:embed="rId2" cstate="print"/>
          <a:srcRect/>
          <a:stretch>
            <a:fillRect/>
          </a:stretch>
        </p:blipFill>
        <p:spPr bwMode="auto">
          <a:xfrm>
            <a:off x="2371563" y="1947024"/>
            <a:ext cx="7491556" cy="3210168"/>
          </a:xfrm>
          <a:prstGeom prst="rect">
            <a:avLst/>
          </a:prstGeom>
          <a:ln w="12700" cap="sq">
            <a:solidFill>
              <a:srgbClr val="660099"/>
            </a:solidFill>
            <a:prstDash val="solid"/>
            <a:miter lim="800000"/>
          </a:ln>
          <a:effectLst>
            <a:outerShdw blurRad="50800" dist="38100" dir="2700000" algn="tl" rotWithShape="0">
              <a:srgbClr val="000000">
                <a:alpha val="43000"/>
              </a:srgbClr>
            </a:outerShdw>
          </a:effectLst>
        </p:spPr>
      </p:pic>
      <p:sp>
        <p:nvSpPr>
          <p:cNvPr id="3" name="Metin kutusu 2"/>
          <p:cNvSpPr txBox="1"/>
          <p:nvPr/>
        </p:nvSpPr>
        <p:spPr>
          <a:xfrm>
            <a:off x="0" y="6115122"/>
            <a:ext cx="12192000" cy="861758"/>
          </a:xfrm>
          <a:prstGeom prst="rect">
            <a:avLst/>
          </a:prstGeom>
          <a:solidFill>
            <a:srgbClr val="7030A0"/>
          </a:solidFill>
        </p:spPr>
        <p:txBody>
          <a:bodyPr wrap="square" lIns="121904" tIns="60952" rIns="121904" bIns="60952" rtlCol="0" anchor="ctr">
            <a:spAutoFit/>
          </a:bodyPr>
          <a:lstStyle/>
          <a:p>
            <a:pPr algn="ctr"/>
            <a:r>
              <a:rPr lang="tr-TR" sz="2400" b="1" dirty="0">
                <a:solidFill>
                  <a:prstClr val="white"/>
                </a:solidFill>
                <a:effectLst>
                  <a:outerShdw blurRad="38100" dist="38100" dir="2700000" algn="tl">
                    <a:srgbClr val="000000">
                      <a:alpha val="43137"/>
                    </a:srgbClr>
                  </a:outerShdw>
                </a:effectLst>
              </a:rPr>
              <a:t>TUNCAY SONEL</a:t>
            </a:r>
          </a:p>
          <a:p>
            <a:pPr algn="ctr"/>
            <a:r>
              <a:rPr lang="tr-TR" sz="2400" b="1">
                <a:solidFill>
                  <a:prstClr val="white"/>
                </a:solidFill>
                <a:effectLst>
                  <a:outerShdw blurRad="38100" dist="38100" dir="2700000" algn="tl">
                    <a:srgbClr val="000000">
                      <a:alpha val="43137"/>
                    </a:srgbClr>
                  </a:outerShdw>
                </a:effectLst>
              </a:rPr>
              <a:t>ORDU VALİSİ</a:t>
            </a:r>
            <a:endParaRPr lang="tr-TR" sz="2400" b="1" dirty="0">
              <a:solidFill>
                <a:prstClr val="white"/>
              </a:solidFill>
              <a:effectLst>
                <a:outerShdw blurRad="38100" dist="38100" dir="2700000" algn="tl">
                  <a:srgbClr val="000000">
                    <a:alpha val="43137"/>
                  </a:srgbClr>
                </a:outerShdw>
              </a:effectLst>
            </a:endParaRPr>
          </a:p>
        </p:txBody>
      </p:sp>
      <p:sp>
        <p:nvSpPr>
          <p:cNvPr id="103" name="133 Dikdörtgen"/>
          <p:cNvSpPr/>
          <p:nvPr/>
        </p:nvSpPr>
        <p:spPr>
          <a:xfrm>
            <a:off x="0" y="233787"/>
            <a:ext cx="12192000" cy="492426"/>
          </a:xfrm>
          <a:prstGeom prst="rect">
            <a:avLst/>
          </a:prstGeom>
          <a:solidFill>
            <a:srgbClr val="7030A0"/>
          </a:solidFill>
        </p:spPr>
        <p:txBody>
          <a:bodyPr wrap="square" lIns="121904" tIns="60952" rIns="121904" bIns="60952" rtlCol="0" anchor="ctr">
            <a:spAutoFit/>
          </a:bodyPr>
          <a:lstStyle/>
          <a:p>
            <a:pPr algn="ctr">
              <a:defRPr/>
            </a:pPr>
            <a:endParaRPr lang="tr-TR" sz="2400" b="1" dirty="0">
              <a:solidFill>
                <a:schemeClr val="bg1"/>
              </a:solidFill>
              <a:effectLst>
                <a:outerShdw blurRad="38100" dist="38100" dir="2700000" algn="tl">
                  <a:srgbClr val="000000">
                    <a:alpha val="43137"/>
                  </a:srgbClr>
                </a:outerShdw>
              </a:effectLst>
            </a:endParaRPr>
          </a:p>
        </p:txBody>
      </p:sp>
      <p:pic>
        <p:nvPicPr>
          <p:cNvPr id="104" name="Picture 2" descr="G:\orduvaliligilogo copy.png"/>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31904" y="20819"/>
            <a:ext cx="1729864" cy="1776000"/>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0" y="5445225"/>
            <a:ext cx="12192000" cy="492426"/>
          </a:xfrm>
          <a:prstGeom prst="rect">
            <a:avLst/>
          </a:prstGeom>
        </p:spPr>
        <p:txBody>
          <a:bodyPr wrap="square" lIns="121904" tIns="60952" rIns="121904" bIns="60952">
            <a:spAutoFit/>
          </a:bodyPr>
          <a:lstStyle/>
          <a:p>
            <a:pPr algn="ctr">
              <a:defRPr/>
            </a:pPr>
            <a:r>
              <a:rPr lang="tr-TR" sz="2400" b="1" dirty="0">
                <a:ln w="17780" cmpd="sng">
                  <a:solidFill>
                    <a:srgbClr val="FFFFFF"/>
                  </a:solidFill>
                  <a:prstDash val="solid"/>
                  <a:miter lim="800000"/>
                </a:ln>
                <a:solidFill>
                  <a:srgbClr val="7030A0"/>
                </a:solidFill>
                <a:effectLst>
                  <a:outerShdw blurRad="50800" dist="38100" dir="2700000" algn="tl" rotWithShape="0">
                    <a:prstClr val="black">
                      <a:alpha val="40000"/>
                    </a:prstClr>
                  </a:outerShdw>
                </a:effectLst>
                <a:latin typeface="Arial Black" pitchFamily="34" charset="0"/>
              </a:rPr>
              <a:t>ARZ EDERİM</a:t>
            </a:r>
          </a:p>
        </p:txBody>
      </p:sp>
    </p:spTree>
    <p:extLst>
      <p:ext uri="{BB962C8B-B14F-4D97-AF65-F5344CB8AC3E}">
        <p14:creationId xmlns:p14="http://schemas.microsoft.com/office/powerpoint/2010/main" val="19236802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TotalTime>
  <Words>497</Words>
  <Application>Microsoft Office PowerPoint</Application>
  <PresentationFormat>Geniş ekran</PresentationFormat>
  <Paragraphs>25</Paragraphs>
  <Slides>8</Slides>
  <Notes>1</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8</vt:i4>
      </vt:variant>
    </vt:vector>
  </HeadingPairs>
  <TitlesOfParts>
    <vt:vector size="16" baseType="lpstr">
      <vt:lpstr>Arial</vt:lpstr>
      <vt:lpstr>Arial Black</vt:lpstr>
      <vt:lpstr>Arial Narrow</vt:lpstr>
      <vt:lpstr>Calibri</vt:lpstr>
      <vt:lpstr>Calibri Light</vt:lpstr>
      <vt:lpstr>Times New Roman</vt:lpstr>
      <vt:lpstr>Wingdings</vt:lpstr>
      <vt:lpstr>Office Teması</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Mehmet Ali SOYSAL</dc:creator>
  <cp:lastModifiedBy>Mehmet Ali SOYSAL</cp:lastModifiedBy>
  <cp:revision>58</cp:revision>
  <cp:lastPrinted>2018-06-12T12:27:55Z</cp:lastPrinted>
  <dcterms:created xsi:type="dcterms:W3CDTF">2018-03-21T06:43:04Z</dcterms:created>
  <dcterms:modified xsi:type="dcterms:W3CDTF">2020-10-28T08:44:44Z</dcterms:modified>
</cp:coreProperties>
</file>